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5"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79C7D01-EF61-4C72-A0EE-48D25412CBF9}" type="datetimeFigureOut">
              <a:rPr lang="es-ES" smtClean="0"/>
              <a:t>24/03/2019</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AA17C951-A06F-49A3-BCD0-4E125DE25623}"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79C7D01-EF61-4C72-A0EE-48D25412CBF9}" type="datetimeFigureOut">
              <a:rPr lang="es-ES" smtClean="0"/>
              <a:t>24/03/2019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A17C951-A06F-49A3-BCD0-4E125DE2562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79C7D01-EF61-4C72-A0EE-48D25412CBF9}" type="datetimeFigureOut">
              <a:rPr lang="es-ES" smtClean="0"/>
              <a:t>24/03/2019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A17C951-A06F-49A3-BCD0-4E125DE2562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579C7D01-EF61-4C72-A0EE-48D25412CBF9}" type="datetimeFigureOut">
              <a:rPr lang="es-ES" smtClean="0"/>
              <a:t>24/03/2019</a:t>
            </a:fld>
            <a:endParaRPr lang="es-ES"/>
          </a:p>
        </p:txBody>
      </p:sp>
      <p:sp>
        <p:nvSpPr>
          <p:cNvPr id="9" name="8 Marcador de número de diapositiva"/>
          <p:cNvSpPr>
            <a:spLocks noGrp="1"/>
          </p:cNvSpPr>
          <p:nvPr>
            <p:ph type="sldNum" sz="quarter" idx="15"/>
          </p:nvPr>
        </p:nvSpPr>
        <p:spPr/>
        <p:txBody>
          <a:bodyPr rtlCol="0"/>
          <a:lstStyle/>
          <a:p>
            <a:fld id="{AA17C951-A06F-49A3-BCD0-4E125DE25623}"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79C7D01-EF61-4C72-A0EE-48D25412CBF9}" type="datetimeFigureOut">
              <a:rPr lang="es-ES" smtClean="0"/>
              <a:t>24/03/2019</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AA17C951-A06F-49A3-BCD0-4E125DE25623}"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79C7D01-EF61-4C72-A0EE-48D25412CBF9}" type="datetimeFigureOut">
              <a:rPr lang="es-ES" smtClean="0"/>
              <a:t>24/03/2019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A17C951-A06F-49A3-BCD0-4E125DE25623}"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79C7D01-EF61-4C72-A0EE-48D25412CBF9}" type="datetimeFigureOut">
              <a:rPr lang="es-ES" smtClean="0"/>
              <a:t>24/03/2019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A17C951-A06F-49A3-BCD0-4E125DE25623}"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79C7D01-EF61-4C72-A0EE-48D25412CBF9}" type="datetimeFigureOut">
              <a:rPr lang="es-ES" smtClean="0"/>
              <a:t>24/03/2019</a:t>
            </a:fld>
            <a:endParaRPr lang="es-ES"/>
          </a:p>
        </p:txBody>
      </p:sp>
      <p:sp>
        <p:nvSpPr>
          <p:cNvPr id="7" name="6 Marcador de número de diapositiva"/>
          <p:cNvSpPr>
            <a:spLocks noGrp="1"/>
          </p:cNvSpPr>
          <p:nvPr>
            <p:ph type="sldNum" sz="quarter" idx="11"/>
          </p:nvPr>
        </p:nvSpPr>
        <p:spPr/>
        <p:txBody>
          <a:bodyPr rtlCol="0"/>
          <a:lstStyle/>
          <a:p>
            <a:fld id="{AA17C951-A06F-49A3-BCD0-4E125DE25623}"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79C7D01-EF61-4C72-A0EE-48D25412CBF9}" type="datetimeFigureOut">
              <a:rPr lang="es-ES" smtClean="0"/>
              <a:t>24/03/2019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A17C951-A06F-49A3-BCD0-4E125DE2562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579C7D01-EF61-4C72-A0EE-48D25412CBF9}" type="datetimeFigureOut">
              <a:rPr lang="es-ES" smtClean="0"/>
              <a:t>24/03/2019</a:t>
            </a:fld>
            <a:endParaRPr lang="es-ES"/>
          </a:p>
        </p:txBody>
      </p:sp>
      <p:sp>
        <p:nvSpPr>
          <p:cNvPr id="22" name="21 Marcador de número de diapositiva"/>
          <p:cNvSpPr>
            <a:spLocks noGrp="1"/>
          </p:cNvSpPr>
          <p:nvPr>
            <p:ph type="sldNum" sz="quarter" idx="15"/>
          </p:nvPr>
        </p:nvSpPr>
        <p:spPr/>
        <p:txBody>
          <a:bodyPr rtlCol="0"/>
          <a:lstStyle/>
          <a:p>
            <a:fld id="{AA17C951-A06F-49A3-BCD0-4E125DE25623}"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79C7D01-EF61-4C72-A0EE-48D25412CBF9}" type="datetimeFigureOut">
              <a:rPr lang="es-ES" smtClean="0"/>
              <a:t>24/03/2019</a:t>
            </a:fld>
            <a:endParaRPr lang="es-ES"/>
          </a:p>
        </p:txBody>
      </p:sp>
      <p:sp>
        <p:nvSpPr>
          <p:cNvPr id="18" name="17 Marcador de número de diapositiva"/>
          <p:cNvSpPr>
            <a:spLocks noGrp="1"/>
          </p:cNvSpPr>
          <p:nvPr>
            <p:ph type="sldNum" sz="quarter" idx="11"/>
          </p:nvPr>
        </p:nvSpPr>
        <p:spPr/>
        <p:txBody>
          <a:bodyPr rtlCol="0"/>
          <a:lstStyle/>
          <a:p>
            <a:fld id="{AA17C951-A06F-49A3-BCD0-4E125DE25623}"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79C7D01-EF61-4C72-A0EE-48D25412CBF9}" type="datetimeFigureOut">
              <a:rPr lang="es-ES" smtClean="0"/>
              <a:t>24/03/2019</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A17C951-A06F-49A3-BCD0-4E125DE25623}"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9" name="Picture 11" descr="Iconos Vector diseÃ±o plano de concepto y el megÃ¡fono Foto de archivo - 260818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406" y="2348880"/>
            <a:ext cx="3596441" cy="3678178"/>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rot="10800000" flipV="1">
            <a:off x="1907703" y="1052736"/>
            <a:ext cx="6624736" cy="4974322"/>
          </a:xfrm>
        </p:spPr>
        <p:txBody>
          <a:bodyPr>
            <a:noAutofit/>
          </a:bodyPr>
          <a:lstStyle/>
          <a:p>
            <a:pPr algn="ctr"/>
            <a:r>
              <a:rPr lang="es-ES" sz="4000" dirty="0" smtClean="0">
                <a:latin typeface="Arial Rounded MT Bold" panose="020F0704030504030204" pitchFamily="34" charset="0"/>
              </a:rPr>
              <a:t>Boletín </a:t>
            </a:r>
            <a:r>
              <a:rPr lang="es-ES" sz="4000" dirty="0">
                <a:latin typeface="Arial Rounded MT Bold" panose="020F0704030504030204" pitchFamily="34" charset="0"/>
              </a:rPr>
              <a:t>informativo </a:t>
            </a:r>
            <a:r>
              <a:rPr lang="es-ES" sz="4000" dirty="0" smtClean="0">
                <a:latin typeface="Arial Rounded MT Bold" panose="020F0704030504030204" pitchFamily="34" charset="0"/>
              </a:rPr>
              <a:t/>
            </a:r>
            <a:br>
              <a:rPr lang="es-ES" sz="4000" dirty="0" smtClean="0">
                <a:latin typeface="Arial Rounded MT Bold" panose="020F0704030504030204" pitchFamily="34" charset="0"/>
              </a:rPr>
            </a:br>
            <a:r>
              <a:rPr lang="es-ES" sz="4000" dirty="0">
                <a:latin typeface="Arial Rounded MT Bold" panose="020F0704030504030204" pitchFamily="34" charset="0"/>
              </a:rPr>
              <a:t/>
            </a:r>
            <a:br>
              <a:rPr lang="es-ES" sz="4000" dirty="0">
                <a:latin typeface="Arial Rounded MT Bold" panose="020F0704030504030204" pitchFamily="34" charset="0"/>
              </a:rPr>
            </a:br>
            <a:r>
              <a:rPr lang="es-ES" sz="4000" dirty="0">
                <a:latin typeface="Arial Rounded MT Bold" panose="020F0704030504030204" pitchFamily="34" charset="0"/>
              </a:rPr>
              <a:t/>
            </a:r>
            <a:br>
              <a:rPr lang="es-ES" sz="4000" dirty="0">
                <a:latin typeface="Arial Rounded MT Bold" panose="020F0704030504030204" pitchFamily="34" charset="0"/>
              </a:rPr>
            </a:br>
            <a:r>
              <a:rPr lang="es-ES" sz="4000" dirty="0">
                <a:latin typeface="Arial Rounded MT Bold" panose="020F0704030504030204" pitchFamily="34" charset="0"/>
              </a:rPr>
              <a:t/>
            </a:r>
            <a:br>
              <a:rPr lang="es-ES" sz="4000" dirty="0">
                <a:latin typeface="Arial Rounded MT Bold" panose="020F0704030504030204" pitchFamily="34" charset="0"/>
              </a:rPr>
            </a:br>
            <a:r>
              <a:rPr lang="es-ES" sz="4000" dirty="0">
                <a:latin typeface="Arial Rounded MT Bold" panose="020F0704030504030204" pitchFamily="34" charset="0"/>
              </a:rPr>
              <a:t/>
            </a:r>
            <a:br>
              <a:rPr lang="es-ES" sz="4000" dirty="0">
                <a:latin typeface="Arial Rounded MT Bold" panose="020F0704030504030204" pitchFamily="34" charset="0"/>
              </a:rPr>
            </a:br>
            <a:r>
              <a:rPr lang="es-ES" sz="4000" dirty="0">
                <a:latin typeface="Arial Rounded MT Bold" panose="020F0704030504030204" pitchFamily="34" charset="0"/>
              </a:rPr>
              <a:t/>
            </a:r>
            <a:br>
              <a:rPr lang="es-ES" sz="4000" dirty="0">
                <a:latin typeface="Arial Rounded MT Bold" panose="020F0704030504030204" pitchFamily="34" charset="0"/>
              </a:rPr>
            </a:br>
            <a:r>
              <a:rPr lang="es-ES" sz="4000" dirty="0" smtClean="0">
                <a:latin typeface="Arial Rounded MT Bold" panose="020F0704030504030204" pitchFamily="34" charset="0"/>
              </a:rPr>
              <a:t>cuatrimestral</a:t>
            </a:r>
            <a:endParaRPr lang="es-ES" sz="4000" dirty="0">
              <a:latin typeface="Arial Rounded MT Bold" panose="020F0704030504030204" pitchFamily="34" charset="0"/>
            </a:endParaRPr>
          </a:p>
        </p:txBody>
      </p:sp>
      <p:sp>
        <p:nvSpPr>
          <p:cNvPr id="3" name="2 Marcador de texto"/>
          <p:cNvSpPr>
            <a:spLocks noGrp="1"/>
          </p:cNvSpPr>
          <p:nvPr>
            <p:ph type="body" idx="1"/>
          </p:nvPr>
        </p:nvSpPr>
        <p:spPr>
          <a:xfrm>
            <a:off x="2267744" y="5229200"/>
            <a:ext cx="6172200" cy="1371600"/>
          </a:xfrm>
        </p:spPr>
        <p:txBody>
          <a:bodyPr>
            <a:normAutofit fontScale="92500" lnSpcReduction="10000"/>
          </a:bodyPr>
          <a:lstStyle/>
          <a:p>
            <a:pPr algn="r"/>
            <a:endParaRPr lang="es-ES" sz="1900" dirty="0" smtClean="0"/>
          </a:p>
          <a:p>
            <a:pPr algn="r"/>
            <a:endParaRPr lang="es-ES" sz="2000" dirty="0"/>
          </a:p>
          <a:p>
            <a:pPr algn="r"/>
            <a:endParaRPr lang="es-ES" sz="2000" dirty="0" smtClean="0">
              <a:latin typeface="Arial Rounded MT Bold" panose="020F0704030504030204" pitchFamily="34" charset="0"/>
            </a:endParaRPr>
          </a:p>
          <a:p>
            <a:pPr algn="r"/>
            <a:r>
              <a:rPr lang="es-ES" sz="2000" dirty="0" smtClean="0">
                <a:latin typeface="Arial Rounded MT Bold" panose="020F0704030504030204" pitchFamily="34" charset="0"/>
              </a:rPr>
              <a:t>Nº </a:t>
            </a:r>
            <a:r>
              <a:rPr lang="es-ES" sz="2000" dirty="0">
                <a:latin typeface="Arial Rounded MT Bold" panose="020F0704030504030204" pitchFamily="34" charset="0"/>
              </a:rPr>
              <a:t>1 : </a:t>
            </a:r>
            <a:r>
              <a:rPr lang="es-ES" sz="2000" dirty="0" smtClean="0">
                <a:latin typeface="Arial Rounded MT Bold" panose="020F0704030504030204" pitchFamily="34" charset="0"/>
              </a:rPr>
              <a:t>Noviembre 2018 - </a:t>
            </a:r>
            <a:r>
              <a:rPr lang="es-ES" sz="2000" dirty="0">
                <a:latin typeface="Arial Rounded MT Bold" panose="020F0704030504030204" pitchFamily="34" charset="0"/>
              </a:rPr>
              <a:t>Febrero 2019</a:t>
            </a:r>
          </a:p>
          <a:p>
            <a:endParaRPr lang="es-ES" dirty="0">
              <a:latin typeface="Arial Rounded MT Bold" panose="020F0704030504030204" pitchFamily="34" charset="0"/>
            </a:endParaRPr>
          </a:p>
        </p:txBody>
      </p:sp>
      <p:pic>
        <p:nvPicPr>
          <p:cNvPr id="2057" name="Picture 9" descr="D:\CYNTHIA\COLEGIO PSI\logo-transparente colegio psiz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88640"/>
            <a:ext cx="3096344" cy="1056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259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91680" y="33928"/>
            <a:ext cx="7344816" cy="2314952"/>
          </a:xfrm>
        </p:spPr>
        <p:txBody>
          <a:bodyPr>
            <a:normAutofit/>
          </a:bodyPr>
          <a:lstStyle/>
          <a:p>
            <a:pPr lvl="0" algn="ctr">
              <a:spcBef>
                <a:spcPts val="600"/>
              </a:spcBef>
            </a:pPr>
            <a:r>
              <a:rPr lang="es-ES" sz="1600" dirty="0" smtClean="0">
                <a:latin typeface="Arial" panose="020B0604020202020204" pitchFamily="34" charset="0"/>
                <a:cs typeface="Arial" panose="020B0604020202020204" pitchFamily="34" charset="0"/>
              </a:rPr>
              <a:t>Gestión  y actividades de la Comisión Directiva del c.p.z.a  2018-2019</a:t>
            </a:r>
            <a:br>
              <a:rPr lang="es-ES" sz="1600" dirty="0" smtClean="0">
                <a:latin typeface="Arial" panose="020B0604020202020204" pitchFamily="34" charset="0"/>
                <a:cs typeface="Arial" panose="020B0604020202020204" pitchFamily="34" charset="0"/>
              </a:rPr>
            </a:br>
            <a:r>
              <a:rPr lang="es-ES" sz="1600" dirty="0" smtClean="0">
                <a:latin typeface="Arial" panose="020B0604020202020204" pitchFamily="34" charset="0"/>
                <a:cs typeface="Arial" panose="020B0604020202020204" pitchFamily="34" charset="0"/>
              </a:rPr>
              <a:t/>
            </a:r>
            <a:br>
              <a:rPr lang="es-ES" sz="1600" dirty="0" smtClean="0">
                <a:latin typeface="Arial" panose="020B0604020202020204" pitchFamily="34" charset="0"/>
                <a:cs typeface="Arial" panose="020B0604020202020204" pitchFamily="34" charset="0"/>
              </a:rPr>
            </a:br>
            <a:r>
              <a:rPr lang="es-ES" sz="1600" dirty="0" smtClean="0">
                <a:latin typeface="Arial" panose="020B0604020202020204" pitchFamily="34" charset="0"/>
                <a:cs typeface="Arial" panose="020B0604020202020204" pitchFamily="34" charset="0"/>
              </a:rPr>
              <a:t>       </a:t>
            </a:r>
            <a:r>
              <a:rPr lang="es-ES" sz="1600" b="0" i="1" cap="none" dirty="0" smtClean="0">
                <a:solidFill>
                  <a:srgbClr val="1F497D"/>
                </a:solidFill>
                <a:latin typeface="Arial" panose="020B0604020202020204" pitchFamily="34" charset="0"/>
                <a:ea typeface="+mn-ea"/>
                <a:cs typeface="Arial" panose="020B0604020202020204" pitchFamily="34" charset="0"/>
              </a:rPr>
              <a:t>Desde </a:t>
            </a:r>
            <a:r>
              <a:rPr lang="es-ES" sz="1600" b="0" i="1" cap="none" dirty="0">
                <a:solidFill>
                  <a:srgbClr val="1F497D"/>
                </a:solidFill>
                <a:latin typeface="Arial" panose="020B0604020202020204" pitchFamily="34" charset="0"/>
                <a:ea typeface="+mn-ea"/>
                <a:cs typeface="Arial" panose="020B0604020202020204" pitchFamily="34" charset="0"/>
              </a:rPr>
              <a:t>la Comisión Directiva consideramos importante que cada una de las </a:t>
            </a:r>
            <a:r>
              <a:rPr lang="es-ES" sz="1600" b="0" i="1" cap="none" dirty="0" smtClean="0">
                <a:solidFill>
                  <a:srgbClr val="1F497D"/>
                </a:solidFill>
                <a:latin typeface="Arial" panose="020B0604020202020204" pitchFamily="34" charset="0"/>
                <a:ea typeface="+mn-ea"/>
                <a:cs typeface="Arial" panose="020B0604020202020204" pitchFamily="34" charset="0"/>
              </a:rPr>
              <a:t>  colegiadas </a:t>
            </a:r>
            <a:r>
              <a:rPr lang="es-ES" sz="1600" b="0" i="1" cap="none" dirty="0">
                <a:solidFill>
                  <a:srgbClr val="1F497D"/>
                </a:solidFill>
                <a:latin typeface="Arial" panose="020B0604020202020204" pitchFamily="34" charset="0"/>
                <a:ea typeface="+mn-ea"/>
                <a:cs typeface="Arial" panose="020B0604020202020204" pitchFamily="34" charset="0"/>
              </a:rPr>
              <a:t>y colegiados tengan a su alcance la información </a:t>
            </a:r>
            <a:r>
              <a:rPr lang="es-ES" sz="1600" b="0" i="1" cap="none" dirty="0" smtClean="0">
                <a:solidFill>
                  <a:srgbClr val="1F497D"/>
                </a:solidFill>
                <a:latin typeface="Arial" panose="020B0604020202020204" pitchFamily="34" charset="0"/>
                <a:ea typeface="+mn-ea"/>
                <a:cs typeface="Arial" panose="020B0604020202020204" pitchFamily="34" charset="0"/>
              </a:rPr>
              <a:t>relevante tratada en las reuniones </a:t>
            </a:r>
            <a:r>
              <a:rPr lang="es-ES" sz="1600" b="0" i="1" cap="none" dirty="0">
                <a:solidFill>
                  <a:srgbClr val="1F497D"/>
                </a:solidFill>
                <a:latin typeface="Arial" panose="020B0604020202020204" pitchFamily="34" charset="0"/>
                <a:ea typeface="+mn-ea"/>
                <a:cs typeface="Arial" panose="020B0604020202020204" pitchFamily="34" charset="0"/>
              </a:rPr>
              <a:t>de Comisión, así como también </a:t>
            </a:r>
            <a:r>
              <a:rPr lang="es-ES" sz="1600" b="0" i="1" cap="none" dirty="0" smtClean="0">
                <a:solidFill>
                  <a:srgbClr val="1F497D"/>
                </a:solidFill>
                <a:latin typeface="Arial" panose="020B0604020202020204" pitchFamily="34" charset="0"/>
                <a:ea typeface="+mn-ea"/>
                <a:cs typeface="Arial" panose="020B0604020202020204" pitchFamily="34" charset="0"/>
              </a:rPr>
              <a:t>las gestiones </a:t>
            </a:r>
            <a:r>
              <a:rPr lang="es-ES" sz="1600" b="0" i="1" cap="none" dirty="0">
                <a:solidFill>
                  <a:srgbClr val="1F497D"/>
                </a:solidFill>
                <a:latin typeface="Arial" panose="020B0604020202020204" pitchFamily="34" charset="0"/>
                <a:ea typeface="+mn-ea"/>
                <a:cs typeface="Arial" panose="020B0604020202020204" pitchFamily="34" charset="0"/>
              </a:rPr>
              <a:t>que se </a:t>
            </a:r>
            <a:r>
              <a:rPr lang="es-ES" sz="1600" b="0" i="1" cap="none" dirty="0" smtClean="0">
                <a:solidFill>
                  <a:srgbClr val="1F497D"/>
                </a:solidFill>
                <a:latin typeface="Arial" panose="020B0604020202020204" pitchFamily="34" charset="0"/>
                <a:ea typeface="+mn-ea"/>
                <a:cs typeface="Arial" panose="020B0604020202020204" pitchFamily="34" charset="0"/>
              </a:rPr>
              <a:t>realizan, </a:t>
            </a:r>
            <a:r>
              <a:rPr lang="es-ES" sz="1600" b="0" i="1" cap="none" dirty="0">
                <a:solidFill>
                  <a:srgbClr val="1F497D"/>
                </a:solidFill>
                <a:latin typeface="Arial" panose="020B0604020202020204" pitchFamily="34" charset="0"/>
                <a:ea typeface="+mn-ea"/>
                <a:cs typeface="Arial" panose="020B0604020202020204" pitchFamily="34" charset="0"/>
              </a:rPr>
              <a:t>teniendo presente que el Colegio es un espacio que hacemos y construimos entre todos y todas</a:t>
            </a:r>
            <a:r>
              <a:rPr lang="es-ES" sz="1400" b="0" i="1" cap="none" dirty="0">
                <a:solidFill>
                  <a:srgbClr val="1F497D"/>
                </a:solidFill>
                <a:latin typeface="Arial" panose="020B0604020202020204" pitchFamily="34" charset="0"/>
                <a:ea typeface="+mn-ea"/>
                <a:cs typeface="Arial" panose="020B0604020202020204" pitchFamily="34" charset="0"/>
              </a:rPr>
              <a:t>. </a:t>
            </a:r>
            <a:r>
              <a:rPr lang="es-ES" sz="1600" b="0" i="1" cap="none" dirty="0">
                <a:solidFill>
                  <a:srgbClr val="1F497D"/>
                </a:solidFill>
                <a:latin typeface="Arial" panose="020B0604020202020204" pitchFamily="34" charset="0"/>
                <a:ea typeface="+mn-ea"/>
                <a:cs typeface="Arial" panose="020B0604020202020204" pitchFamily="34" charset="0"/>
              </a:rPr>
              <a:t/>
            </a:r>
            <a:br>
              <a:rPr lang="es-ES" sz="1600" b="0" i="1" cap="none" dirty="0">
                <a:solidFill>
                  <a:srgbClr val="1F497D"/>
                </a:solidFill>
                <a:latin typeface="Arial" panose="020B0604020202020204" pitchFamily="34" charset="0"/>
                <a:ea typeface="+mn-ea"/>
                <a:cs typeface="Arial" panose="020B0604020202020204" pitchFamily="34" charset="0"/>
              </a:rPr>
            </a:br>
            <a:endParaRPr lang="es-ES" sz="1600" b="0" dirty="0">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907704" y="2420888"/>
            <a:ext cx="6840760" cy="4427984"/>
          </a:xfrm>
          <a:ln>
            <a:solidFill>
              <a:schemeClr val="bg1"/>
            </a:solidFill>
          </a:ln>
        </p:spPr>
        <p:txBody>
          <a:bodyPr>
            <a:normAutofit fontScale="25000" lnSpcReduction="20000"/>
          </a:bodyPr>
          <a:lstStyle/>
          <a:p>
            <a:pPr>
              <a:lnSpc>
                <a:spcPct val="150000"/>
              </a:lnSpc>
            </a:pPr>
            <a:r>
              <a:rPr lang="es-ES" sz="5600" b="0" dirty="0" smtClean="0">
                <a:latin typeface="Arial" panose="020B0604020202020204" pitchFamily="34" charset="0"/>
                <a:cs typeface="Arial" panose="020B0604020202020204" pitchFamily="34" charset="0"/>
              </a:rPr>
              <a:t>La Comisión Directiva  período </a:t>
            </a:r>
            <a:r>
              <a:rPr lang="es-ES" sz="5600" b="0" dirty="0" smtClean="0">
                <a:latin typeface="Arial" panose="020B0604020202020204" pitchFamily="34" charset="0"/>
                <a:cs typeface="Arial" panose="020B0604020202020204" pitchFamily="34" charset="0"/>
              </a:rPr>
              <a:t> 2018- 2020 </a:t>
            </a:r>
            <a:r>
              <a:rPr lang="es-ES" sz="5600" b="0" dirty="0" smtClean="0">
                <a:latin typeface="Arial" panose="020B0604020202020204" pitchFamily="34" charset="0"/>
                <a:cs typeface="Arial" panose="020B0604020202020204" pitchFamily="34" charset="0"/>
              </a:rPr>
              <a:t>está conformada por: </a:t>
            </a:r>
            <a:endParaRPr lang="es-ES" sz="5600" dirty="0" smtClean="0">
              <a:latin typeface="Arial" panose="020B0604020202020204" pitchFamily="34" charset="0"/>
              <a:cs typeface="Arial" panose="020B0604020202020204" pitchFamily="34" charset="0"/>
            </a:endParaRPr>
          </a:p>
          <a:p>
            <a:pPr algn="r">
              <a:lnSpc>
                <a:spcPct val="150000"/>
              </a:lnSpc>
            </a:pPr>
            <a:r>
              <a:rPr lang="es-ES" sz="4800" dirty="0" smtClean="0">
                <a:latin typeface="Arial" panose="020B0604020202020204" pitchFamily="34" charset="0"/>
                <a:cs typeface="Arial" panose="020B0604020202020204" pitchFamily="34" charset="0"/>
              </a:rPr>
              <a:t>TITULARES</a:t>
            </a:r>
          </a:p>
          <a:p>
            <a:pPr algn="r">
              <a:lnSpc>
                <a:spcPct val="150000"/>
              </a:lnSpc>
            </a:pPr>
            <a:r>
              <a:rPr lang="es-ES" sz="4800" b="0" dirty="0" smtClean="0">
                <a:latin typeface="Arial" panose="020B0604020202020204" pitchFamily="34" charset="0"/>
                <a:cs typeface="Arial" panose="020B0604020202020204" pitchFamily="34" charset="0"/>
              </a:rPr>
              <a:t>Presidente</a:t>
            </a:r>
            <a:r>
              <a:rPr lang="es-ES" sz="4800" b="0" dirty="0">
                <a:latin typeface="Arial" panose="020B0604020202020204" pitchFamily="34" charset="0"/>
                <a:cs typeface="Arial" panose="020B0604020202020204" pitchFamily="34" charset="0"/>
              </a:rPr>
              <a:t>: Lic. Mercedes </a:t>
            </a:r>
            <a:r>
              <a:rPr lang="es-ES" sz="4800" b="0" dirty="0" err="1">
                <a:latin typeface="Arial" panose="020B0604020202020204" pitchFamily="34" charset="0"/>
                <a:cs typeface="Arial" panose="020B0604020202020204" pitchFamily="34" charset="0"/>
              </a:rPr>
              <a:t>Rebattini</a:t>
            </a:r>
            <a:r>
              <a:rPr lang="es-ES" sz="4800" b="0" dirty="0" smtClean="0">
                <a:latin typeface="Arial" panose="020B0604020202020204" pitchFamily="34" charset="0"/>
                <a:cs typeface="Arial" panose="020B0604020202020204" pitchFamily="34" charset="0"/>
              </a:rPr>
              <a:t>. </a:t>
            </a:r>
            <a:endParaRPr lang="es-ES" sz="4800" b="0" dirty="0">
              <a:latin typeface="Arial" panose="020B0604020202020204" pitchFamily="34" charset="0"/>
              <a:cs typeface="Arial" panose="020B0604020202020204" pitchFamily="34" charset="0"/>
            </a:endParaRPr>
          </a:p>
          <a:p>
            <a:pPr algn="r">
              <a:lnSpc>
                <a:spcPct val="150000"/>
              </a:lnSpc>
            </a:pPr>
            <a:r>
              <a:rPr lang="es-ES" sz="4800" b="0" dirty="0">
                <a:latin typeface="Arial" panose="020B0604020202020204" pitchFamily="34" charset="0"/>
                <a:cs typeface="Arial" panose="020B0604020202020204" pitchFamily="34" charset="0"/>
              </a:rPr>
              <a:t>Secretario: Lic. Guido </a:t>
            </a:r>
            <a:r>
              <a:rPr lang="es-ES" sz="4800" b="0" dirty="0" err="1">
                <a:latin typeface="Arial" panose="020B0604020202020204" pitchFamily="34" charset="0"/>
                <a:cs typeface="Arial" panose="020B0604020202020204" pitchFamily="34" charset="0"/>
              </a:rPr>
              <a:t>Beltrami</a:t>
            </a:r>
            <a:r>
              <a:rPr lang="es-ES" sz="4800" b="0" dirty="0">
                <a:latin typeface="Arial" panose="020B0604020202020204" pitchFamily="34" charset="0"/>
                <a:cs typeface="Arial" panose="020B0604020202020204" pitchFamily="34" charset="0"/>
              </a:rPr>
              <a:t>.</a:t>
            </a:r>
          </a:p>
          <a:p>
            <a:pPr algn="r">
              <a:lnSpc>
                <a:spcPct val="150000"/>
              </a:lnSpc>
            </a:pPr>
            <a:r>
              <a:rPr lang="es-ES" sz="4800" b="0" dirty="0">
                <a:latin typeface="Arial" panose="020B0604020202020204" pitchFamily="34" charset="0"/>
                <a:cs typeface="Arial" panose="020B0604020202020204" pitchFamily="34" charset="0"/>
              </a:rPr>
              <a:t>Tesorera: Lic. Paula Rodríguez.</a:t>
            </a:r>
          </a:p>
          <a:p>
            <a:pPr algn="r">
              <a:lnSpc>
                <a:spcPct val="150000"/>
              </a:lnSpc>
            </a:pPr>
            <a:r>
              <a:rPr lang="es-ES" sz="4800" b="0" dirty="0">
                <a:latin typeface="Arial" panose="020B0604020202020204" pitchFamily="34" charset="0"/>
                <a:cs typeface="Arial" panose="020B0604020202020204" pitchFamily="34" charset="0"/>
              </a:rPr>
              <a:t>Protesorera: Lic. Teresita </a:t>
            </a:r>
            <a:r>
              <a:rPr lang="es-ES" sz="4800" b="0" dirty="0" err="1">
                <a:latin typeface="Arial" panose="020B0604020202020204" pitchFamily="34" charset="0"/>
                <a:cs typeface="Arial" panose="020B0604020202020204" pitchFamily="34" charset="0"/>
              </a:rPr>
              <a:t>Pullol</a:t>
            </a:r>
            <a:r>
              <a:rPr lang="es-ES" sz="4800" b="0" dirty="0">
                <a:latin typeface="Arial" panose="020B0604020202020204" pitchFamily="34" charset="0"/>
                <a:cs typeface="Arial" panose="020B0604020202020204" pitchFamily="34" charset="0"/>
              </a:rPr>
              <a:t>.</a:t>
            </a:r>
          </a:p>
          <a:p>
            <a:pPr algn="r">
              <a:lnSpc>
                <a:spcPct val="150000"/>
              </a:lnSpc>
            </a:pPr>
            <a:r>
              <a:rPr lang="es-ES" sz="4800" b="0" dirty="0">
                <a:latin typeface="Arial" panose="020B0604020202020204" pitchFamily="34" charset="0"/>
                <a:cs typeface="Arial" panose="020B0604020202020204" pitchFamily="34" charset="0"/>
              </a:rPr>
              <a:t>1° Vocal: Lic. Cynthia Vivanco.</a:t>
            </a:r>
          </a:p>
          <a:p>
            <a:pPr algn="r">
              <a:lnSpc>
                <a:spcPct val="150000"/>
              </a:lnSpc>
            </a:pPr>
            <a:r>
              <a:rPr lang="es-ES" sz="4800" b="0" dirty="0">
                <a:latin typeface="Arial" panose="020B0604020202020204" pitchFamily="34" charset="0"/>
                <a:cs typeface="Arial" panose="020B0604020202020204" pitchFamily="34" charset="0"/>
              </a:rPr>
              <a:t>2° Vocal: Lic. Cecilia </a:t>
            </a:r>
            <a:r>
              <a:rPr lang="es-ES" sz="4800" b="0" dirty="0" err="1">
                <a:latin typeface="Arial" panose="020B0604020202020204" pitchFamily="34" charset="0"/>
                <a:cs typeface="Arial" panose="020B0604020202020204" pitchFamily="34" charset="0"/>
              </a:rPr>
              <a:t>Scarnichia</a:t>
            </a:r>
            <a:r>
              <a:rPr lang="es-ES" sz="4800" b="0" dirty="0">
                <a:latin typeface="Arial" panose="020B0604020202020204" pitchFamily="34" charset="0"/>
                <a:cs typeface="Arial" panose="020B0604020202020204" pitchFamily="34" charset="0"/>
              </a:rPr>
              <a:t>.</a:t>
            </a:r>
          </a:p>
          <a:p>
            <a:pPr algn="r">
              <a:lnSpc>
                <a:spcPct val="150000"/>
              </a:lnSpc>
            </a:pPr>
            <a:r>
              <a:rPr lang="es-ES" sz="4800" b="0" dirty="0">
                <a:latin typeface="Arial" panose="020B0604020202020204" pitchFamily="34" charset="0"/>
                <a:cs typeface="Arial" panose="020B0604020202020204" pitchFamily="34" charset="0"/>
              </a:rPr>
              <a:t>3° Vocal: Lic. Pamela </a:t>
            </a:r>
            <a:r>
              <a:rPr lang="es-ES" sz="4800" b="0" dirty="0" err="1">
                <a:latin typeface="Arial" panose="020B0604020202020204" pitchFamily="34" charset="0"/>
                <a:cs typeface="Arial" panose="020B0604020202020204" pitchFamily="34" charset="0"/>
              </a:rPr>
              <a:t>Orella</a:t>
            </a:r>
            <a:r>
              <a:rPr lang="es-ES" sz="4800" b="0" dirty="0" smtClean="0">
                <a:latin typeface="Arial" panose="020B0604020202020204" pitchFamily="34" charset="0"/>
                <a:cs typeface="Arial" panose="020B0604020202020204" pitchFamily="34" charset="0"/>
              </a:rPr>
              <a:t>.</a:t>
            </a:r>
          </a:p>
          <a:p>
            <a:pPr algn="r">
              <a:lnSpc>
                <a:spcPct val="150000"/>
              </a:lnSpc>
            </a:pPr>
            <a:r>
              <a:rPr lang="es-ES" sz="4800" dirty="0" smtClean="0">
                <a:latin typeface="Arial" panose="020B0604020202020204" pitchFamily="34" charset="0"/>
                <a:cs typeface="Arial" panose="020B0604020202020204" pitchFamily="34" charset="0"/>
              </a:rPr>
              <a:t>SUPLENTES</a:t>
            </a:r>
            <a:endParaRPr lang="es-ES" sz="4800" dirty="0">
              <a:latin typeface="Arial" panose="020B0604020202020204" pitchFamily="34" charset="0"/>
              <a:cs typeface="Arial" panose="020B0604020202020204" pitchFamily="34" charset="0"/>
            </a:endParaRPr>
          </a:p>
          <a:p>
            <a:pPr algn="r">
              <a:lnSpc>
                <a:spcPct val="150000"/>
              </a:lnSpc>
            </a:pPr>
            <a:r>
              <a:rPr lang="es-ES" sz="4800" b="0" dirty="0">
                <a:latin typeface="Arial" panose="020B0604020202020204" pitchFamily="34" charset="0"/>
                <a:cs typeface="Arial" panose="020B0604020202020204" pitchFamily="34" charset="0"/>
              </a:rPr>
              <a:t>1° Vocal Suplente: Lic. Laura </a:t>
            </a:r>
            <a:r>
              <a:rPr lang="es-ES" sz="4800" b="0" dirty="0" err="1">
                <a:latin typeface="Arial" panose="020B0604020202020204" pitchFamily="34" charset="0"/>
                <a:cs typeface="Arial" panose="020B0604020202020204" pitchFamily="34" charset="0"/>
              </a:rPr>
              <a:t>Sagardoyburu</a:t>
            </a:r>
            <a:r>
              <a:rPr lang="es-ES" sz="4800" b="0" dirty="0">
                <a:latin typeface="Arial" panose="020B0604020202020204" pitchFamily="34" charset="0"/>
                <a:cs typeface="Arial" panose="020B0604020202020204" pitchFamily="34" charset="0"/>
              </a:rPr>
              <a:t>.</a:t>
            </a:r>
          </a:p>
          <a:p>
            <a:pPr algn="r">
              <a:lnSpc>
                <a:spcPct val="150000"/>
              </a:lnSpc>
            </a:pPr>
            <a:r>
              <a:rPr lang="es-ES" sz="4800" b="0" dirty="0">
                <a:latin typeface="Arial" panose="020B0604020202020204" pitchFamily="34" charset="0"/>
                <a:cs typeface="Arial" panose="020B0604020202020204" pitchFamily="34" charset="0"/>
              </a:rPr>
              <a:t>2° Vocal Suplente: Lic. Ezequiel Pedro.</a:t>
            </a:r>
          </a:p>
          <a:p>
            <a:pPr algn="r">
              <a:lnSpc>
                <a:spcPct val="150000"/>
              </a:lnSpc>
            </a:pPr>
            <a:r>
              <a:rPr lang="es-ES" sz="4800" b="0" dirty="0">
                <a:latin typeface="Arial" panose="020B0604020202020204" pitchFamily="34" charset="0"/>
                <a:cs typeface="Arial" panose="020B0604020202020204" pitchFamily="34" charset="0"/>
              </a:rPr>
              <a:t>3° Vocal Suplente: Lic. Victoria </a:t>
            </a:r>
            <a:r>
              <a:rPr lang="es-ES" sz="4800" b="0" dirty="0" err="1" smtClean="0">
                <a:latin typeface="Arial" panose="020B0604020202020204" pitchFamily="34" charset="0"/>
                <a:cs typeface="Arial" panose="020B0604020202020204" pitchFamily="34" charset="0"/>
              </a:rPr>
              <a:t>Cristau</a:t>
            </a:r>
            <a:r>
              <a:rPr lang="es-ES" sz="5600" i="1" dirty="0">
                <a:latin typeface="Arial" panose="020B0604020202020204" pitchFamily="34" charset="0"/>
                <a:cs typeface="Arial" panose="020B0604020202020204" pitchFamily="34" charset="0"/>
              </a:rPr>
              <a:t>.</a:t>
            </a:r>
            <a:endParaRPr lang="es-ES" sz="4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915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2267744" y="260648"/>
            <a:ext cx="6190456" cy="6121102"/>
          </a:xfrm>
        </p:spPr>
        <p:txBody>
          <a:bodyPr>
            <a:normAutofit/>
          </a:bodyPr>
          <a:lstStyle/>
          <a:p>
            <a:pPr lvl="0" algn="just">
              <a:buClr>
                <a:srgbClr val="6076B4"/>
              </a:buClr>
            </a:pPr>
            <a:r>
              <a:rPr lang="es-ES" b="0" dirty="0">
                <a:solidFill>
                  <a:srgbClr val="2F5897"/>
                </a:solidFill>
                <a:latin typeface="Arial" panose="020B0604020202020204" pitchFamily="34" charset="0"/>
                <a:cs typeface="Arial" panose="020B0604020202020204" pitchFamily="34" charset="0"/>
              </a:rPr>
              <a:t>En lo que </a:t>
            </a:r>
            <a:r>
              <a:rPr lang="es-ES" b="0" dirty="0" smtClean="0">
                <a:solidFill>
                  <a:srgbClr val="2F5897"/>
                </a:solidFill>
                <a:latin typeface="Arial" panose="020B0604020202020204" pitchFamily="34" charset="0"/>
                <a:cs typeface="Arial" panose="020B0604020202020204" pitchFamily="34" charset="0"/>
              </a:rPr>
              <a:t>va de la asunción de la actual Comisión Directiva los temas abordados y trabajados han sido los siguientes: </a:t>
            </a:r>
          </a:p>
          <a:p>
            <a:pPr marL="285750" lvl="0" indent="-285750" algn="just">
              <a:buClr>
                <a:srgbClr val="6076B4"/>
              </a:buClr>
              <a:buFont typeface="Wingdings" panose="05000000000000000000" pitchFamily="2" charset="2"/>
              <a:buChar char="ü"/>
            </a:pPr>
            <a:r>
              <a:rPr lang="es-ES" b="0" dirty="0" smtClean="0">
                <a:solidFill>
                  <a:srgbClr val="2F5897"/>
                </a:solidFill>
                <a:latin typeface="Arial" panose="020B0604020202020204" pitchFamily="34" charset="0"/>
                <a:cs typeface="Arial" panose="020B0604020202020204" pitchFamily="34" charset="0"/>
              </a:rPr>
              <a:t>Se llevó </a:t>
            </a:r>
            <a:r>
              <a:rPr lang="es-ES" b="0" dirty="0">
                <a:solidFill>
                  <a:srgbClr val="2F5897"/>
                </a:solidFill>
                <a:latin typeface="Arial" panose="020B0604020202020204" pitchFamily="34" charset="0"/>
                <a:cs typeface="Arial" panose="020B0604020202020204" pitchFamily="34" charset="0"/>
              </a:rPr>
              <a:t>a cabo la aceptación de cargos de los 19 miembros electos que integrarán los 3 órganos del Colegio de Psicólogos Zona Andina: la Comisión Directiva, el Tribunal de Ética y Disciplina y la Comisión Revisora de Cuentas.</a:t>
            </a:r>
          </a:p>
          <a:p>
            <a:pPr marL="285750" lvl="0" indent="-285750" algn="just">
              <a:buClr>
                <a:srgbClr val="6076B4"/>
              </a:buClr>
              <a:buFont typeface="Wingdings" panose="05000000000000000000" pitchFamily="2" charset="2"/>
              <a:buChar char="ü"/>
            </a:pPr>
            <a:r>
              <a:rPr lang="es-ES" b="0" dirty="0" smtClean="0">
                <a:solidFill>
                  <a:srgbClr val="2F5897"/>
                </a:solidFill>
                <a:latin typeface="Arial" panose="020B0604020202020204" pitchFamily="34" charset="0"/>
                <a:cs typeface="Arial" panose="020B0604020202020204" pitchFamily="34" charset="0"/>
              </a:rPr>
              <a:t>Se definieron </a:t>
            </a:r>
            <a:r>
              <a:rPr lang="es-ES" b="0" dirty="0">
                <a:solidFill>
                  <a:srgbClr val="2F5897"/>
                </a:solidFill>
                <a:latin typeface="Arial" panose="020B0604020202020204" pitchFamily="34" charset="0"/>
                <a:cs typeface="Arial" panose="020B0604020202020204" pitchFamily="34" charset="0"/>
              </a:rPr>
              <a:t>los objetivos y ejes principales de trabajo que tendrá la nueva gestión de CD</a:t>
            </a:r>
            <a:r>
              <a:rPr lang="es-ES" b="0" dirty="0" smtClean="0">
                <a:solidFill>
                  <a:srgbClr val="2F5897"/>
                </a:solidFill>
                <a:latin typeface="Arial" panose="020B0604020202020204" pitchFamily="34" charset="0"/>
                <a:cs typeface="Arial" panose="020B0604020202020204" pitchFamily="34" charset="0"/>
              </a:rPr>
              <a:t>:</a:t>
            </a:r>
            <a:endParaRPr lang="es-ES" b="0" dirty="0">
              <a:solidFill>
                <a:srgbClr val="2F5897"/>
              </a:solidFill>
              <a:latin typeface="Arial" panose="020B0604020202020204" pitchFamily="34" charset="0"/>
              <a:cs typeface="Arial" panose="020B0604020202020204" pitchFamily="34" charset="0"/>
            </a:endParaRPr>
          </a:p>
          <a:p>
            <a:pPr marL="285750" lvl="0" indent="-285750" algn="just">
              <a:buClr>
                <a:srgbClr val="6076B4"/>
              </a:buClr>
              <a:buFont typeface="Wingdings" panose="05000000000000000000" pitchFamily="2" charset="2"/>
              <a:buChar char="§"/>
            </a:pPr>
            <a:r>
              <a:rPr lang="es-ES" b="0" dirty="0" smtClean="0">
                <a:solidFill>
                  <a:srgbClr val="2F5897"/>
                </a:solidFill>
                <a:latin typeface="Arial" panose="020B0604020202020204" pitchFamily="34" charset="0"/>
                <a:cs typeface="Arial" panose="020B0604020202020204" pitchFamily="34" charset="0"/>
              </a:rPr>
              <a:t>Lograr </a:t>
            </a:r>
            <a:r>
              <a:rPr lang="es-ES" b="0" dirty="0">
                <a:solidFill>
                  <a:srgbClr val="2F5897"/>
                </a:solidFill>
                <a:latin typeface="Arial" panose="020B0604020202020204" pitchFamily="34" charset="0"/>
                <a:cs typeface="Arial" panose="020B0604020202020204" pitchFamily="34" charset="0"/>
              </a:rPr>
              <a:t>un </a:t>
            </a:r>
            <a:r>
              <a:rPr lang="es-ES" b="0" dirty="0" smtClean="0">
                <a:solidFill>
                  <a:srgbClr val="2F5897"/>
                </a:solidFill>
                <a:latin typeface="Arial" panose="020B0604020202020204" pitchFamily="34" charset="0"/>
                <a:cs typeface="Arial" panose="020B0604020202020204" pitchFamily="34" charset="0"/>
              </a:rPr>
              <a:t>ordenamiento, </a:t>
            </a:r>
            <a:r>
              <a:rPr lang="es-ES" b="0" dirty="0">
                <a:solidFill>
                  <a:srgbClr val="2F5897"/>
                </a:solidFill>
                <a:latin typeface="Arial" panose="020B0604020202020204" pitchFamily="34" charset="0"/>
                <a:cs typeface="Arial" panose="020B0604020202020204" pitchFamily="34" charset="0"/>
              </a:rPr>
              <a:t>una reorganización interna y administrativa del funcionamiento general del </a:t>
            </a:r>
            <a:r>
              <a:rPr lang="es-ES" b="0" dirty="0" smtClean="0">
                <a:solidFill>
                  <a:srgbClr val="2F5897"/>
                </a:solidFill>
                <a:latin typeface="Arial" panose="020B0604020202020204" pitchFamily="34" charset="0"/>
                <a:cs typeface="Arial" panose="020B0604020202020204" pitchFamily="34" charset="0"/>
              </a:rPr>
              <a:t>Colegio.</a:t>
            </a:r>
          </a:p>
          <a:p>
            <a:pPr marL="285750" lvl="0" indent="-285750" algn="just">
              <a:buClr>
                <a:srgbClr val="6076B4"/>
              </a:buClr>
              <a:buFont typeface="Wingdings" panose="05000000000000000000" pitchFamily="2" charset="2"/>
              <a:buChar char="§"/>
            </a:pPr>
            <a:r>
              <a:rPr lang="es-ES" b="0" dirty="0" smtClean="0">
                <a:solidFill>
                  <a:srgbClr val="2F5897"/>
                </a:solidFill>
                <a:latin typeface="Arial" panose="020B0604020202020204" pitchFamily="34" charset="0"/>
                <a:cs typeface="Arial" panose="020B0604020202020204" pitchFamily="34" charset="0"/>
              </a:rPr>
              <a:t>Reformar </a:t>
            </a:r>
            <a:r>
              <a:rPr lang="es-ES" b="0" dirty="0">
                <a:solidFill>
                  <a:srgbClr val="2F5897"/>
                </a:solidFill>
                <a:latin typeface="Arial" panose="020B0604020202020204" pitchFamily="34" charset="0"/>
                <a:cs typeface="Arial" panose="020B0604020202020204" pitchFamily="34" charset="0"/>
              </a:rPr>
              <a:t>el Estatuto, el Código de Ética y las Normas de procedimiento del Tribunal de Ética en concordancia con el nuevo Código </a:t>
            </a:r>
            <a:r>
              <a:rPr lang="es-ES" b="0" dirty="0" smtClean="0">
                <a:solidFill>
                  <a:srgbClr val="2F5897"/>
                </a:solidFill>
                <a:latin typeface="Arial" panose="020B0604020202020204" pitchFamily="34" charset="0"/>
                <a:cs typeface="Arial" panose="020B0604020202020204" pitchFamily="34" charset="0"/>
              </a:rPr>
              <a:t>Civil.</a:t>
            </a:r>
          </a:p>
          <a:p>
            <a:pPr marL="285750" lvl="0" indent="-285750" algn="just">
              <a:buClr>
                <a:srgbClr val="6076B4"/>
              </a:buClr>
              <a:buFont typeface="Wingdings" panose="05000000000000000000" pitchFamily="2" charset="2"/>
              <a:buChar char="§"/>
            </a:pPr>
            <a:r>
              <a:rPr lang="es-ES" b="0" dirty="0" smtClean="0">
                <a:solidFill>
                  <a:srgbClr val="2F5897"/>
                </a:solidFill>
                <a:latin typeface="Arial" panose="020B0604020202020204" pitchFamily="34" charset="0"/>
                <a:cs typeface="Arial" panose="020B0604020202020204" pitchFamily="34" charset="0"/>
              </a:rPr>
              <a:t>Lograr </a:t>
            </a:r>
            <a:r>
              <a:rPr lang="es-ES" b="0" dirty="0">
                <a:solidFill>
                  <a:srgbClr val="2F5897"/>
                </a:solidFill>
                <a:latin typeface="Arial" panose="020B0604020202020204" pitchFamily="34" charset="0"/>
                <a:cs typeface="Arial" panose="020B0604020202020204" pitchFamily="34" charset="0"/>
              </a:rPr>
              <a:t>la aprobación del proyecto de modificación de ley del ejercicio profesional en Rio </a:t>
            </a:r>
            <a:r>
              <a:rPr lang="es-ES" b="0" dirty="0" smtClean="0">
                <a:solidFill>
                  <a:srgbClr val="2F5897"/>
                </a:solidFill>
                <a:latin typeface="Arial" panose="020B0604020202020204" pitchFamily="34" charset="0"/>
                <a:cs typeface="Arial" panose="020B0604020202020204" pitchFamily="34" charset="0"/>
              </a:rPr>
              <a:t>Negro.</a:t>
            </a:r>
          </a:p>
          <a:p>
            <a:pPr marL="285750" lvl="0" indent="-285750" algn="just">
              <a:buClr>
                <a:srgbClr val="6076B4"/>
              </a:buClr>
              <a:buFont typeface="Wingdings" panose="05000000000000000000" pitchFamily="2" charset="2"/>
              <a:buChar char="§"/>
            </a:pPr>
            <a:r>
              <a:rPr lang="es-ES" b="0" dirty="0" smtClean="0">
                <a:solidFill>
                  <a:srgbClr val="2F5897"/>
                </a:solidFill>
                <a:latin typeface="Arial" panose="020B0604020202020204" pitchFamily="34" charset="0"/>
                <a:cs typeface="Arial" panose="020B0604020202020204" pitchFamily="34" charset="0"/>
              </a:rPr>
              <a:t>Lograr </a:t>
            </a:r>
            <a:r>
              <a:rPr lang="es-ES" b="0" dirty="0">
                <a:solidFill>
                  <a:srgbClr val="2F5897"/>
                </a:solidFill>
                <a:latin typeface="Arial" panose="020B0604020202020204" pitchFamily="34" charset="0"/>
                <a:cs typeface="Arial" panose="020B0604020202020204" pitchFamily="34" charset="0"/>
              </a:rPr>
              <a:t>un mayor acercamiento y vinculación </a:t>
            </a:r>
            <a:r>
              <a:rPr lang="es-ES" b="0" dirty="0" smtClean="0">
                <a:solidFill>
                  <a:srgbClr val="2F5897"/>
                </a:solidFill>
                <a:latin typeface="Arial" panose="020B0604020202020204" pitchFamily="34" charset="0"/>
                <a:cs typeface="Arial" panose="020B0604020202020204" pitchFamily="34" charset="0"/>
              </a:rPr>
              <a:t>del </a:t>
            </a:r>
            <a:r>
              <a:rPr lang="es-ES" b="0" dirty="0" err="1" smtClean="0">
                <a:solidFill>
                  <a:srgbClr val="2F5897"/>
                </a:solidFill>
                <a:latin typeface="Arial" panose="020B0604020202020204" pitchFamily="34" charset="0"/>
                <a:cs typeface="Arial" panose="020B0604020202020204" pitchFamily="34" charset="0"/>
              </a:rPr>
              <a:t>CPZA</a:t>
            </a:r>
            <a:r>
              <a:rPr lang="es-ES" b="0" dirty="0" smtClean="0">
                <a:solidFill>
                  <a:srgbClr val="2F5897"/>
                </a:solidFill>
                <a:latin typeface="Arial" panose="020B0604020202020204" pitchFamily="34" charset="0"/>
                <a:cs typeface="Arial" panose="020B0604020202020204" pitchFamily="34" charset="0"/>
              </a:rPr>
              <a:t> con </a:t>
            </a:r>
            <a:r>
              <a:rPr lang="es-ES" b="0" dirty="0">
                <a:solidFill>
                  <a:srgbClr val="2F5897"/>
                </a:solidFill>
                <a:latin typeface="Arial" panose="020B0604020202020204" pitchFamily="34" charset="0"/>
                <a:cs typeface="Arial" panose="020B0604020202020204" pitchFamily="34" charset="0"/>
              </a:rPr>
              <a:t>la comunidad de </a:t>
            </a:r>
            <a:r>
              <a:rPr lang="es-ES" b="0" dirty="0" smtClean="0">
                <a:solidFill>
                  <a:srgbClr val="2F5897"/>
                </a:solidFill>
                <a:latin typeface="Arial" panose="020B0604020202020204" pitchFamily="34" charset="0"/>
                <a:cs typeface="Arial" panose="020B0604020202020204" pitchFamily="34" charset="0"/>
              </a:rPr>
              <a:t>Bariloche.</a:t>
            </a:r>
          </a:p>
          <a:p>
            <a:pPr marL="285750" lvl="0" indent="-285750" algn="just">
              <a:buClr>
                <a:srgbClr val="6076B4"/>
              </a:buClr>
              <a:buFont typeface="Wingdings" panose="05000000000000000000" pitchFamily="2" charset="2"/>
              <a:buChar char="§"/>
            </a:pPr>
            <a:r>
              <a:rPr lang="es-ES" b="0" dirty="0" smtClean="0">
                <a:solidFill>
                  <a:srgbClr val="2F5897"/>
                </a:solidFill>
                <a:latin typeface="Arial" panose="020B0604020202020204" pitchFamily="34" charset="0"/>
                <a:cs typeface="Arial" panose="020B0604020202020204" pitchFamily="34" charset="0"/>
              </a:rPr>
              <a:t>Espacios </a:t>
            </a:r>
            <a:r>
              <a:rPr lang="es-ES" b="0" dirty="0">
                <a:solidFill>
                  <a:srgbClr val="2F5897"/>
                </a:solidFill>
                <a:latin typeface="Arial" panose="020B0604020202020204" pitchFamily="34" charset="0"/>
                <a:cs typeface="Arial" panose="020B0604020202020204" pitchFamily="34" charset="0"/>
              </a:rPr>
              <a:t>de capacitación e intercambio entre colegas. </a:t>
            </a:r>
          </a:p>
          <a:p>
            <a:pPr marL="285750" lvl="0" indent="-285750" algn="just">
              <a:buClr>
                <a:srgbClr val="6076B4"/>
              </a:buClr>
              <a:buFont typeface="Wingdings" panose="05000000000000000000" pitchFamily="2" charset="2"/>
              <a:buChar char="ü"/>
            </a:pPr>
            <a:endParaRPr lang="es-ES" b="0" dirty="0">
              <a:solidFill>
                <a:srgbClr val="2F589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7694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123728" y="188640"/>
            <a:ext cx="6696744" cy="6480720"/>
          </a:xfrm>
        </p:spPr>
        <p:txBody>
          <a:bodyPr>
            <a:normAutofit/>
          </a:bodyPr>
          <a:lstStyle/>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realizó </a:t>
            </a:r>
            <a:r>
              <a:rPr lang="es-ES" b="0" dirty="0">
                <a:latin typeface="Arial" panose="020B0604020202020204" pitchFamily="34" charset="0"/>
                <a:cs typeface="Arial" panose="020B0604020202020204" pitchFamily="34" charset="0"/>
              </a:rPr>
              <a:t>un relevamiento exhaustivo junto a los administrativos del </a:t>
            </a:r>
            <a:r>
              <a:rPr lang="es-ES" b="0" dirty="0" smtClean="0">
                <a:latin typeface="Arial" panose="020B0604020202020204" pitchFamily="34" charset="0"/>
                <a:cs typeface="Arial" panose="020B0604020202020204" pitchFamily="34" charset="0"/>
              </a:rPr>
              <a:t>Colegio </a:t>
            </a:r>
            <a:r>
              <a:rPr lang="es-ES" b="0" dirty="0">
                <a:latin typeface="Arial" panose="020B0604020202020204" pitchFamily="34" charset="0"/>
                <a:cs typeface="Arial" panose="020B0604020202020204" pitchFamily="34" charset="0"/>
              </a:rPr>
              <a:t>para dimensionar y definir las principales necesidades y puntos a resolver para lograr en un futuro una reorganización interna y administrativa del funcionamiento general del Colegio. </a:t>
            </a: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amplía el horario de atención al público en la sede del Colegio agregando la atención por la mañana</a:t>
            </a:r>
            <a:r>
              <a:rPr lang="es-ES" b="0" dirty="0" smtClean="0">
                <a:latin typeface="Arial" panose="020B0604020202020204" pitchFamily="34" charset="0"/>
                <a:cs typeface="Arial" panose="020B0604020202020204" pitchFamily="34" charset="0"/>
              </a:rPr>
              <a:t>.</a:t>
            </a: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realiza un reordenamiento del espacio de la secretaría administrativa, se compra mobiliario para lograr una sala de reuniones acorde a las necesidades del Colegio</a:t>
            </a:r>
            <a:r>
              <a:rPr lang="es-ES" b="0" dirty="0" smtClean="0">
                <a:latin typeface="Arial" panose="020B0604020202020204" pitchFamily="34" charset="0"/>
                <a:cs typeface="Arial" panose="020B0604020202020204" pitchFamily="34" charset="0"/>
              </a:rPr>
              <a:t>.</a:t>
            </a: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Habiéndose </a:t>
            </a:r>
            <a:r>
              <a:rPr lang="es-ES" b="0" dirty="0">
                <a:latin typeface="Arial" panose="020B0604020202020204" pitchFamily="34" charset="0"/>
                <a:cs typeface="Arial" panose="020B0604020202020204" pitchFamily="34" charset="0"/>
              </a:rPr>
              <a:t>creado recientemente la Comisión de Tesorería se aprobó un plan de actualización de deuda para colegiados morosos con diversas facilidades de pago</a:t>
            </a:r>
            <a:r>
              <a:rPr lang="es-ES" b="0" dirty="0" smtClean="0">
                <a:latin typeface="Arial" panose="020B0604020202020204" pitchFamily="34" charset="0"/>
                <a:cs typeface="Arial" panose="020B0604020202020204" pitchFamily="34" charset="0"/>
              </a:rPr>
              <a:t>.</a:t>
            </a: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resuelve aumentar el valor de la Unidad </a:t>
            </a:r>
            <a:r>
              <a:rPr lang="es-ES" b="0" dirty="0" smtClean="0">
                <a:latin typeface="Arial" panose="020B0604020202020204" pitchFamily="34" charset="0"/>
                <a:cs typeface="Arial" panose="020B0604020202020204" pitchFamily="34" charset="0"/>
              </a:rPr>
              <a:t>Psicológica (</a:t>
            </a:r>
            <a:r>
              <a:rPr lang="es-ES" b="0" dirty="0" err="1" smtClean="0">
                <a:latin typeface="Arial" panose="020B0604020202020204" pitchFamily="34" charset="0"/>
                <a:cs typeface="Arial" panose="020B0604020202020204" pitchFamily="34" charset="0"/>
              </a:rPr>
              <a:t>U.P</a:t>
            </a:r>
            <a:r>
              <a:rPr lang="es-ES" b="0" dirty="0" smtClean="0">
                <a:latin typeface="Arial" panose="020B0604020202020204" pitchFamily="34" charset="0"/>
                <a:cs typeface="Arial" panose="020B0604020202020204" pitchFamily="34" charset="0"/>
              </a:rPr>
              <a:t>) </a:t>
            </a:r>
            <a:r>
              <a:rPr lang="es-ES" b="0" dirty="0">
                <a:latin typeface="Arial" panose="020B0604020202020204" pitchFamily="34" charset="0"/>
                <a:cs typeface="Arial" panose="020B0604020202020204" pitchFamily="34" charset="0"/>
              </a:rPr>
              <a:t>de $75 a $100 a partir del 1° de enero de 2019 actualizando así los valores de cuota de colegiatura, aranceles de ingreso, certificados y los valores de supervisión</a:t>
            </a:r>
            <a:r>
              <a:rPr lang="es-ES" b="0" dirty="0" smtClean="0">
                <a:latin typeface="Arial" panose="020B0604020202020204" pitchFamily="34" charset="0"/>
                <a:cs typeface="Arial" panose="020B0604020202020204" pitchFamily="34" charset="0"/>
              </a:rPr>
              <a:t>.</a:t>
            </a: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comienza a trabajar junto a los otros 3 Colegios en el borrador del proyecto de modificación de ley del ejercicio profesional en Rio Negro que será presentado oportunamente a </a:t>
            </a:r>
            <a:r>
              <a:rPr lang="es-ES" b="0" dirty="0" smtClean="0">
                <a:latin typeface="Arial" panose="020B0604020202020204" pitchFamily="34" charset="0"/>
                <a:cs typeface="Arial" panose="020B0604020202020204" pitchFamily="34" charset="0"/>
              </a:rPr>
              <a:t>Legisladores </a:t>
            </a:r>
            <a:r>
              <a:rPr lang="es-ES" b="0" dirty="0">
                <a:latin typeface="Arial" panose="020B0604020202020204" pitchFamily="34" charset="0"/>
                <a:cs typeface="Arial" panose="020B0604020202020204" pitchFamily="34" charset="0"/>
              </a:rPr>
              <a:t>de la Provincia de Rio Negro.</a:t>
            </a:r>
          </a:p>
          <a:p>
            <a:pPr marL="285750" indent="-285750" algn="just">
              <a:buFont typeface="Wingdings" panose="05000000000000000000" pitchFamily="2" charset="2"/>
              <a:buChar char="ü"/>
            </a:pP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endParaRPr lang="es-MX" b="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7042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195736" y="476672"/>
            <a:ext cx="6552728" cy="6167144"/>
          </a:xfrm>
        </p:spPr>
        <p:txBody>
          <a:bodyPr/>
          <a:lstStyle/>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crearon </a:t>
            </a:r>
            <a:r>
              <a:rPr lang="es-ES" b="0" dirty="0">
                <a:latin typeface="Arial" panose="020B0604020202020204" pitchFamily="34" charset="0"/>
                <a:cs typeface="Arial" panose="020B0604020202020204" pitchFamily="34" charset="0"/>
              </a:rPr>
              <a:t>las siguientes comisiones de trabajo:</a:t>
            </a:r>
          </a:p>
          <a:p>
            <a:pPr marL="285750" indent="-285750" algn="just">
              <a:buFont typeface="Wingdings" panose="05000000000000000000" pitchFamily="2" charset="2"/>
              <a:buChar char="q"/>
            </a:pPr>
            <a:r>
              <a:rPr lang="es-ES" b="0" dirty="0" smtClean="0">
                <a:latin typeface="Arial" panose="020B0604020202020204" pitchFamily="34" charset="0"/>
                <a:cs typeface="Arial" panose="020B0604020202020204" pitchFamily="34" charset="0"/>
              </a:rPr>
              <a:t>Comisión </a:t>
            </a:r>
            <a:r>
              <a:rPr lang="es-ES" b="0" dirty="0">
                <a:latin typeface="Arial" panose="020B0604020202020204" pitchFamily="34" charset="0"/>
                <a:cs typeface="Arial" panose="020B0604020202020204" pitchFamily="34" charset="0"/>
              </a:rPr>
              <a:t>de </a:t>
            </a:r>
            <a:r>
              <a:rPr lang="es-ES" b="0" dirty="0" smtClean="0">
                <a:latin typeface="Arial" panose="020B0604020202020204" pitchFamily="34" charset="0"/>
                <a:cs typeface="Arial" panose="020B0604020202020204" pitchFamily="34" charset="0"/>
              </a:rPr>
              <a:t>Bienvenida.</a:t>
            </a:r>
          </a:p>
          <a:p>
            <a:pPr marL="285750" indent="-285750" algn="just">
              <a:buFont typeface="Wingdings" panose="05000000000000000000" pitchFamily="2" charset="2"/>
              <a:buChar char="q"/>
            </a:pPr>
            <a:r>
              <a:rPr lang="es-ES" b="0" dirty="0" smtClean="0">
                <a:latin typeface="Arial" panose="020B0604020202020204" pitchFamily="34" charset="0"/>
                <a:cs typeface="Arial" panose="020B0604020202020204" pitchFamily="34" charset="0"/>
              </a:rPr>
              <a:t>Comisión </a:t>
            </a:r>
            <a:r>
              <a:rPr lang="es-ES" b="0" dirty="0">
                <a:latin typeface="Arial" panose="020B0604020202020204" pitchFamily="34" charset="0"/>
                <a:cs typeface="Arial" panose="020B0604020202020204" pitchFamily="34" charset="0"/>
              </a:rPr>
              <a:t>de Relaciones Interinstitucionales</a:t>
            </a:r>
            <a:r>
              <a:rPr lang="es-ES" b="0" dirty="0" smtClean="0">
                <a:latin typeface="Arial" panose="020B0604020202020204" pitchFamily="34" charset="0"/>
                <a:cs typeface="Arial" panose="020B0604020202020204" pitchFamily="34" charset="0"/>
              </a:rPr>
              <a:t>.</a:t>
            </a: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aprueba la utilización de los instructivos, solicitudes, planillas, requisitos y reglamentos que ya están disponibles en la página web, con el objetivo de dar comienzo a un proceso de reorganización interna de los circuitos administrativos que atraviesan el funcionamiento del colegio.</a:t>
            </a: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crea el concepto de Honorario Mínimo Sugerido (</a:t>
            </a:r>
            <a:r>
              <a:rPr lang="es-ES" b="0" dirty="0" err="1">
                <a:latin typeface="Arial" panose="020B0604020202020204" pitchFamily="34" charset="0"/>
                <a:cs typeface="Arial" panose="020B0604020202020204" pitchFamily="34" charset="0"/>
              </a:rPr>
              <a:t>H.M.S</a:t>
            </a:r>
            <a:r>
              <a:rPr lang="es-ES" b="0" dirty="0">
                <a:latin typeface="Arial" panose="020B0604020202020204" pitchFamily="34" charset="0"/>
                <a:cs typeface="Arial" panose="020B0604020202020204" pitchFamily="34" charset="0"/>
              </a:rPr>
              <a:t>.) que permitirá brindar un valor de referencia respecto de los honorarios profesionales en las distintas prácticas psicológicas</a:t>
            </a:r>
            <a:r>
              <a:rPr lang="es-ES" b="0" dirty="0" smtClean="0">
                <a:latin typeface="Arial" panose="020B0604020202020204" pitchFamily="34" charset="0"/>
                <a:cs typeface="Arial" panose="020B0604020202020204" pitchFamily="34" charset="0"/>
              </a:rPr>
              <a:t>.</a:t>
            </a: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creó </a:t>
            </a:r>
            <a:r>
              <a:rPr lang="es-ES" b="0" dirty="0">
                <a:latin typeface="Arial" panose="020B0604020202020204" pitchFamily="34" charset="0"/>
                <a:cs typeface="Arial" panose="020B0604020202020204" pitchFamily="34" charset="0"/>
              </a:rPr>
              <a:t>la Comisión Interina de Reforma de Estatuto para trabajar sobre la modificación del actual Estatuto teniendo en cuenta que en el mes de junio se llevará adelante la próxima Asamblea Ordinaria. La Comisión Interina de Reforma de Estatuto estará constituida por integrantes de la actual CD e invitados con amplio recorrido y experiencia en la historia del  Colegio. </a:t>
            </a:r>
          </a:p>
          <a:p>
            <a:pPr marL="285750" indent="-285750" algn="just">
              <a:buFont typeface="Wingdings" panose="05000000000000000000" pitchFamily="2" charset="2"/>
              <a:buChar char="ü"/>
            </a:pPr>
            <a:endParaRPr lang="es-ES" b="0" dirty="0"/>
          </a:p>
        </p:txBody>
      </p:sp>
    </p:spTree>
    <p:extLst>
      <p:ext uri="{BB962C8B-B14F-4D97-AF65-F5344CB8AC3E}">
        <p14:creationId xmlns:p14="http://schemas.microsoft.com/office/powerpoint/2010/main" val="512276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286000" y="260648"/>
            <a:ext cx="6318448" cy="6120680"/>
          </a:xfrm>
        </p:spPr>
        <p:txBody>
          <a:bodyPr>
            <a:normAutofit/>
          </a:bodyPr>
          <a:lstStyle/>
          <a:p>
            <a:pPr marL="285750" lvl="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Ante la renuncia formal del secretario administrativo del Colegio se resolvió darle </a:t>
            </a:r>
            <a:r>
              <a:rPr lang="es-ES" b="0" dirty="0">
                <a:latin typeface="Arial" panose="020B0604020202020204" pitchFamily="34" charset="0"/>
                <a:cs typeface="Arial" panose="020B0604020202020204" pitchFamily="34" charset="0"/>
              </a:rPr>
              <a:t>una gratificación especial por cese de actividades laborales </a:t>
            </a:r>
            <a:r>
              <a:rPr lang="es-ES" b="0" dirty="0" smtClean="0">
                <a:latin typeface="Arial" panose="020B0604020202020204" pitchFamily="34" charset="0"/>
                <a:cs typeface="Arial" panose="020B0604020202020204" pitchFamily="34" charset="0"/>
              </a:rPr>
              <a:t>teniendo </a:t>
            </a:r>
            <a:r>
              <a:rPr lang="es-ES" b="0" dirty="0">
                <a:latin typeface="Arial" panose="020B0604020202020204" pitchFamily="34" charset="0"/>
                <a:cs typeface="Arial" panose="020B0604020202020204" pitchFamily="34" charset="0"/>
              </a:rPr>
              <a:t>en cuenta todos los años de trabajo, dedicación y esfuerzo que Sergio Melo ha realizado en el área administrativa del Colegio de </a:t>
            </a:r>
            <a:r>
              <a:rPr lang="es-ES" b="0" dirty="0" smtClean="0">
                <a:latin typeface="Arial" panose="020B0604020202020204" pitchFamily="34" charset="0"/>
                <a:cs typeface="Arial" panose="020B0604020202020204" pitchFamily="34" charset="0"/>
              </a:rPr>
              <a:t>Psicólogos,  así como también otorgarle un </a:t>
            </a:r>
            <a:r>
              <a:rPr lang="es-ES" b="0" dirty="0">
                <a:latin typeface="Arial" panose="020B0604020202020204" pitchFamily="34" charset="0"/>
                <a:cs typeface="Arial" panose="020B0604020202020204" pitchFamily="34" charset="0"/>
              </a:rPr>
              <a:t>presente en los días previos al 28 de febrero. </a:t>
            </a:r>
            <a:endParaRPr lang="es-ES" b="0" dirty="0" smtClean="0">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Respecto </a:t>
            </a:r>
            <a:r>
              <a:rPr lang="es-ES" b="0" dirty="0">
                <a:latin typeface="Arial" panose="020B0604020202020204" pitchFamily="34" charset="0"/>
                <a:cs typeface="Arial" panose="020B0604020202020204" pitchFamily="34" charset="0"/>
              </a:rPr>
              <a:t>de la pasante Mayra Caico se resuelve </a:t>
            </a:r>
            <a:r>
              <a:rPr lang="es-ES" b="0" dirty="0" smtClean="0">
                <a:latin typeface="Arial" panose="020B0604020202020204" pitchFamily="34" charset="0"/>
                <a:cs typeface="Arial" panose="020B0604020202020204" pitchFamily="34" charset="0"/>
              </a:rPr>
              <a:t>contratarla </a:t>
            </a:r>
            <a:r>
              <a:rPr lang="es-ES" b="0" dirty="0">
                <a:latin typeface="Arial" panose="020B0604020202020204" pitchFamily="34" charset="0"/>
                <a:cs typeface="Arial" panose="020B0604020202020204" pitchFamily="34" charset="0"/>
              </a:rPr>
              <a:t>en relación de dependencia desde el 1° de marzo de </a:t>
            </a:r>
            <a:r>
              <a:rPr lang="es-ES" b="0" dirty="0" smtClean="0">
                <a:latin typeface="Arial" panose="020B0604020202020204" pitchFamily="34" charset="0"/>
                <a:cs typeface="Arial" panose="020B0604020202020204" pitchFamily="34" charset="0"/>
              </a:rPr>
              <a:t>2019. </a:t>
            </a:r>
            <a:r>
              <a:rPr lang="es-ES" b="0" dirty="0">
                <a:latin typeface="Arial" panose="020B0604020202020204" pitchFamily="34" charset="0"/>
                <a:cs typeface="Arial" panose="020B0604020202020204" pitchFamily="34" charset="0"/>
              </a:rPr>
              <a:t>Se comienza a buscar una </a:t>
            </a:r>
            <a:r>
              <a:rPr lang="es-ES" b="0" dirty="0" smtClean="0">
                <a:latin typeface="Arial" panose="020B0604020202020204" pitchFamily="34" charset="0"/>
                <a:cs typeface="Arial" panose="020B0604020202020204" pitchFamily="34" charset="0"/>
              </a:rPr>
              <a:t>pasante nueva para complementar los horarios administrativos.</a:t>
            </a:r>
          </a:p>
          <a:p>
            <a:pPr marL="285750" lvl="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trabajó intensamente para ordenar el circuito administrativo de los trámites de Matriculación y Colegiación teniendo en cuenta lo acordado con el área de Fiscalización y Matriculaciones en Viedma. Producto de ello se confecciona un instructivo de procedimiento para obtener la colegiación en la zona andina</a:t>
            </a:r>
            <a:r>
              <a:rPr lang="es-ES" b="0" dirty="0" smtClean="0">
                <a:latin typeface="Arial" panose="020B0604020202020204" pitchFamily="34" charset="0"/>
                <a:cs typeface="Arial" panose="020B0604020202020204" pitchFamily="34" charset="0"/>
              </a:rPr>
              <a:t>.</a:t>
            </a:r>
            <a:endParaRPr lang="es-ES" b="0" dirty="0">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aprueba el proyecto presentado por 3 colegas para armar una Red de atención a la comunidad</a:t>
            </a:r>
            <a:r>
              <a:rPr lang="es-ES" b="0" dirty="0" smtClean="0">
                <a:latin typeface="Arial" panose="020B0604020202020204" pitchFamily="34" charset="0"/>
                <a:cs typeface="Arial" panose="020B0604020202020204" pitchFamily="34" charset="0"/>
              </a:rPr>
              <a:t>. (</a:t>
            </a:r>
            <a:r>
              <a:rPr lang="es-ES" b="0" dirty="0" err="1" smtClean="0">
                <a:latin typeface="Arial" panose="020B0604020202020204" pitchFamily="34" charset="0"/>
                <a:cs typeface="Arial" panose="020B0604020202020204" pitchFamily="34" charset="0"/>
              </a:rPr>
              <a:t>R.A.C</a:t>
            </a:r>
            <a:r>
              <a:rPr lang="es-ES" b="0" dirty="0" smtClean="0">
                <a:latin typeface="Arial" panose="020B0604020202020204" pitchFamily="34" charset="0"/>
                <a:cs typeface="Arial" panose="020B0604020202020204" pitchFamily="34" charset="0"/>
              </a:rPr>
              <a:t>)</a:t>
            </a:r>
            <a:endParaRPr lang="es-ES" b="0" dirty="0">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ü"/>
            </a:pPr>
            <a:endParaRPr lang="es-ES" b="0" dirty="0" smtClean="0">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ü"/>
            </a:pP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endParaRPr lang="es-ES"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9261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195736" y="260648"/>
            <a:ext cx="6696744" cy="6408712"/>
          </a:xfrm>
        </p:spPr>
        <p:txBody>
          <a:bodyPr>
            <a:normAutofit fontScale="92500" lnSpcReduction="10000"/>
          </a:bodyPr>
          <a:lstStyle/>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Luego </a:t>
            </a:r>
            <a:r>
              <a:rPr lang="es-ES" b="0" dirty="0">
                <a:latin typeface="Arial" panose="020B0604020202020204" pitchFamily="34" charset="0"/>
                <a:cs typeface="Arial" panose="020B0604020202020204" pitchFamily="34" charset="0"/>
              </a:rPr>
              <a:t>de varias negociaciones se logró un nuevo convenio con en el Banco Galicia brindando mayores beneficios para todos los colegiados</a:t>
            </a:r>
            <a:r>
              <a:rPr lang="es-ES" b="0" dirty="0" smtClean="0">
                <a:latin typeface="Arial" panose="020B0604020202020204" pitchFamily="34" charset="0"/>
                <a:cs typeface="Arial" panose="020B0604020202020204" pitchFamily="34" charset="0"/>
              </a:rPr>
              <a:t>.</a:t>
            </a: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aprobó la implementación a mediano plazo y como único medio de pago de la cuota mensual de colegiatura el “débito automático en cuenta bancaria”; en caso que algún colegiado no posea una cuenta bancaria se le proveerá una sin cargo a través del Banco Galicia. Respecto del pago anual se seguirá abonando por depósito o transferencia bancaria. La fecha implementación del pago mensual por debito automático será </a:t>
            </a:r>
            <a:r>
              <a:rPr lang="es-ES" b="0" dirty="0" smtClean="0">
                <a:latin typeface="Arial" panose="020B0604020202020204" pitchFamily="34" charset="0"/>
                <a:cs typeface="Arial" panose="020B0604020202020204" pitchFamily="34" charset="0"/>
              </a:rPr>
              <a:t>confirmada </a:t>
            </a:r>
            <a:r>
              <a:rPr lang="es-ES" b="0" dirty="0">
                <a:latin typeface="Arial" panose="020B0604020202020204" pitchFamily="34" charset="0"/>
                <a:cs typeface="Arial" panose="020B0604020202020204" pitchFamily="34" charset="0"/>
              </a:rPr>
              <a:t>más adelante</a:t>
            </a:r>
            <a:r>
              <a:rPr lang="es-ES" b="0" dirty="0" smtClean="0">
                <a:latin typeface="Arial" panose="020B0604020202020204" pitchFamily="34" charset="0"/>
                <a:cs typeface="Arial" panose="020B0604020202020204" pitchFamily="34" charset="0"/>
              </a:rPr>
              <a:t>.</a:t>
            </a: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llevó a cabo </a:t>
            </a:r>
            <a:r>
              <a:rPr lang="es-ES" b="0" dirty="0">
                <a:latin typeface="Arial" panose="020B0604020202020204" pitchFamily="34" charset="0"/>
                <a:cs typeface="Arial" panose="020B0604020202020204" pitchFamily="34" charset="0"/>
              </a:rPr>
              <a:t>la organización previa al encuentro en nuestra ciudad con las autoridades y abogados de los 4 Colegios de Psicólogos de Rio Negro para trabajar en forma intensiva y lograr consenso entre los colegios sobre el proyecto de modificación de ley del ejercicio profesional. </a:t>
            </a:r>
            <a:endParaRPr lang="es-ES" b="0"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t>
            </a:r>
            <a:r>
              <a:rPr lang="es-ES" b="0" dirty="0">
                <a:latin typeface="Arial" panose="020B0604020202020204" pitchFamily="34" charset="0"/>
                <a:cs typeface="Arial" panose="020B0604020202020204" pitchFamily="34" charset="0"/>
              </a:rPr>
              <a:t>admitieron a 16 colegiados nuevos y se aceptó la desvinculación de 3 colegiados</a:t>
            </a:r>
            <a:r>
              <a:rPr lang="es-ES" b="0" dirty="0" smtClean="0">
                <a:latin typeface="Arial" panose="020B0604020202020204" pitchFamily="34" charset="0"/>
                <a:cs typeface="Arial" panose="020B0604020202020204" pitchFamily="34" charset="0"/>
              </a:rPr>
              <a:t>.</a:t>
            </a: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r>
              <a:rPr lang="es-ES" b="0" dirty="0" smtClean="0">
                <a:latin typeface="Arial" panose="020B0604020202020204" pitchFamily="34" charset="0"/>
                <a:cs typeface="Arial" panose="020B0604020202020204" pitchFamily="34" charset="0"/>
              </a:rPr>
              <a:t>Se aprueba que las </a:t>
            </a:r>
            <a:r>
              <a:rPr lang="es-ES" b="0" dirty="0">
                <a:latin typeface="Arial" panose="020B0604020202020204" pitchFamily="34" charset="0"/>
                <a:cs typeface="Arial" panose="020B0604020202020204" pitchFamily="34" charset="0"/>
              </a:rPr>
              <a:t>solicitudes de trámites, así como el envío de documentación para la </a:t>
            </a:r>
            <a:r>
              <a:rPr lang="es-ES" b="0" dirty="0" smtClean="0">
                <a:latin typeface="Arial" panose="020B0604020202020204" pitchFamily="34" charset="0"/>
                <a:cs typeface="Arial" panose="020B0604020202020204" pitchFamily="34" charset="0"/>
              </a:rPr>
              <a:t>colegiación, </a:t>
            </a:r>
            <a:r>
              <a:rPr lang="es-ES" b="0" dirty="0">
                <a:latin typeface="Arial" panose="020B0604020202020204" pitchFamily="34" charset="0"/>
                <a:cs typeface="Arial" panose="020B0604020202020204" pitchFamily="34" charset="0"/>
              </a:rPr>
              <a:t>actualización del legajo del colegiado, todo lo referido al </a:t>
            </a:r>
            <a:r>
              <a:rPr lang="es-ES" b="0" dirty="0" err="1">
                <a:latin typeface="Arial" panose="020B0604020202020204" pitchFamily="34" charset="0"/>
                <a:cs typeface="Arial" panose="020B0604020202020204" pitchFamily="34" charset="0"/>
              </a:rPr>
              <a:t>L.U.P</a:t>
            </a:r>
            <a:r>
              <a:rPr lang="es-ES" b="0" dirty="0">
                <a:latin typeface="Arial" panose="020B0604020202020204" pitchFamily="34" charset="0"/>
                <a:cs typeface="Arial" panose="020B0604020202020204" pitchFamily="34" charset="0"/>
              </a:rPr>
              <a:t>., certificados de ética o </a:t>
            </a:r>
            <a:r>
              <a:rPr lang="es-ES" b="0" dirty="0" smtClean="0">
                <a:latin typeface="Arial" panose="020B0604020202020204" pitchFamily="34" charset="0"/>
                <a:cs typeface="Arial" panose="020B0604020202020204" pitchFamily="34" charset="0"/>
              </a:rPr>
              <a:t>colegiación, </a:t>
            </a:r>
            <a:r>
              <a:rPr lang="es-ES" b="0" dirty="0">
                <a:latin typeface="Arial" panose="020B0604020202020204" pitchFamily="34" charset="0"/>
                <a:cs typeface="Arial" panose="020B0604020202020204" pitchFamily="34" charset="0"/>
              </a:rPr>
              <a:t>bajas de colegiatura y solicitud para integrar la nomina de supervisores, pueden ser enviados al área administrativa del colegio por correo </a:t>
            </a:r>
            <a:r>
              <a:rPr lang="es-ES" b="0" dirty="0" smtClean="0">
                <a:latin typeface="Arial" panose="020B0604020202020204" pitchFamily="34" charset="0"/>
                <a:cs typeface="Arial" panose="020B0604020202020204" pitchFamily="34" charset="0"/>
              </a:rPr>
              <a:t>electrónico.</a:t>
            </a:r>
            <a:endParaRPr lang="es-ES" b="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ü"/>
            </a:pPr>
            <a:endParaRPr lang="es-ES"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2212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2286000" y="332656"/>
            <a:ext cx="6318448" cy="5976664"/>
          </a:xfrm>
        </p:spPr>
        <p:txBody>
          <a:bodyPr>
            <a:normAutofit/>
          </a:bodyPr>
          <a:lstStyle/>
          <a:p>
            <a:pPr marL="285750" indent="-285750" algn="just">
              <a:buFont typeface="Wingdings" panose="05000000000000000000" pitchFamily="2" charset="2"/>
              <a:buChar char="ü"/>
            </a:pPr>
            <a:r>
              <a:rPr lang="es-ES" b="0" dirty="0">
                <a:latin typeface="Arial" panose="020B0604020202020204" pitchFamily="34" charset="0"/>
                <a:cs typeface="Arial" panose="020B0604020202020204" pitchFamily="34" charset="0"/>
              </a:rPr>
              <a:t>Como eje de trabajo,  la Comisión Directiva brinda espacios de intercambio, acompañamiento y colaboración para con las 7 comisiones de trabajo que están realizando actividades en nuestro </a:t>
            </a:r>
            <a:r>
              <a:rPr lang="es-ES" b="0" dirty="0" smtClean="0">
                <a:latin typeface="Arial" panose="020B0604020202020204" pitchFamily="34" charset="0"/>
                <a:cs typeface="Arial" panose="020B0604020202020204" pitchFamily="34" charset="0"/>
              </a:rPr>
              <a:t>Colegio.-</a:t>
            </a:r>
          </a:p>
          <a:p>
            <a:pPr marL="285750" indent="-285750">
              <a:buFont typeface="Wingdings" panose="05000000000000000000" pitchFamily="2" charset="2"/>
              <a:buChar char="ü"/>
            </a:pPr>
            <a:endParaRPr lang="es-ES" b="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s-ES" b="0" dirty="0" smtClean="0">
              <a:latin typeface="Arial" panose="020B0604020202020204" pitchFamily="34" charset="0"/>
              <a:cs typeface="Arial" panose="020B0604020202020204" pitchFamily="34" charset="0"/>
            </a:endParaRPr>
          </a:p>
          <a:p>
            <a:endParaRPr lang="es-ES" b="0" dirty="0">
              <a:latin typeface="Arial" panose="020B0604020202020204" pitchFamily="34" charset="0"/>
              <a:cs typeface="Arial" panose="020B0604020202020204" pitchFamily="34" charset="0"/>
            </a:endParaRPr>
          </a:p>
          <a:p>
            <a:endParaRPr lang="es-ES" b="0" dirty="0">
              <a:latin typeface="Arial" panose="020B0604020202020204" pitchFamily="34" charset="0"/>
              <a:cs typeface="Arial" panose="020B0604020202020204" pitchFamily="34" charset="0"/>
            </a:endParaRPr>
          </a:p>
          <a:p>
            <a:pPr algn="r"/>
            <a:r>
              <a:rPr lang="es-ES" dirty="0">
                <a:latin typeface="Arial" panose="020B0604020202020204" pitchFamily="34" charset="0"/>
                <a:cs typeface="Arial" panose="020B0604020202020204" pitchFamily="34" charset="0"/>
              </a:rPr>
              <a:t>Próxima entrega: Nº2 Marzo- Junio 2019</a:t>
            </a:r>
          </a:p>
          <a:p>
            <a:endParaRPr lang="es-ES"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Comisión Directiva Colegio de Psicólogos Zona Andina</a:t>
            </a:r>
          </a:p>
          <a:p>
            <a:endParaRPr lang="es-ES"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09611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222</TotalTime>
  <Words>1056</Words>
  <Application>Microsoft Office PowerPoint</Application>
  <PresentationFormat>Presentación en pantalla (4:3)</PresentationFormat>
  <Paragraphs>62</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Mirador</vt:lpstr>
      <vt:lpstr>Boletín informativo       cuatrimestral</vt:lpstr>
      <vt:lpstr>Gestión  y actividades de la Comisión Directiva del c.p.z.a  2018-2019         Desde la Comisión Directiva consideramos importante que cada una de las   colegiadas y colegiados tengan a su alcance la información relevante tratada en las reuniones de Comisión, así como también las gestiones que se realizan, teniendo presente que el Colegio es un espacio que hacemos y construimos entre todos y todas.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Boletín informativo bimestral</dc:title>
  <dc:creator>Luffi</dc:creator>
  <cp:lastModifiedBy>Luffi</cp:lastModifiedBy>
  <cp:revision>25</cp:revision>
  <dcterms:created xsi:type="dcterms:W3CDTF">2019-03-10T21:22:47Z</dcterms:created>
  <dcterms:modified xsi:type="dcterms:W3CDTF">2019-03-24T13:58:55Z</dcterms:modified>
</cp:coreProperties>
</file>