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7559675" type="screen4x3"/>
  <p:notesSz cx="7559675" cy="106918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170" y="10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A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A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A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2FBB373-9465-488A-8922-03C0FB30B4E1}" type="slidenum">
              <a:t>‹Nº›</a:t>
            </a:fld>
            <a:endParaRPr lang="es-A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96023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AR"/>
          </a:p>
        </p:txBody>
      </p:sp>
      <p:sp>
        <p:nvSpPr>
          <p:cNvPr id="4" name="3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5" name="4 Marcador de fecha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74B636D-4471-47FF-B2F5-E589644B5812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804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s-A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es-AR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EDA385-F681-48DA-82C1-9EE71FCA5E71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1923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F8452C-CC62-479B-9474-330EAAD0EB78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2492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59AF1F-7378-402B-953D-0D305FEBE67A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01603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5939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4941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60795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22325" y="2138363"/>
            <a:ext cx="413226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6988" y="2138363"/>
            <a:ext cx="4133850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0854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3926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5086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779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72626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E626BA-19A5-4143-956C-85E4D9351431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5263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6660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0636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97725" y="700088"/>
            <a:ext cx="2151063" cy="62007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41363" y="700088"/>
            <a:ext cx="6303962" cy="62007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8554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06C8564-7671-4544-92EC-9CDBE7774D5C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1039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91E949-DB7F-4EDD-A32C-3FD4D3918126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7598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078ACC-40BE-45F7-92F2-1927A04B4C3A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8646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FA183C-F65D-4D91-A5BC-74B58FC6B9D6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284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7A7714-A6C7-4B1A-B842-24770EF41752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0962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E4EFCB-AB50-4B96-A97A-B91AC02F0F9E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6344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EA9432-CA55-4F9F-ADAB-1206B5EA1C72}" type="slidenum"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4981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/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FE9F4F0-36A0-4324-A555-2DC7A9DA4EF8}" type="slidenum"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s-AR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s-AR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-360" y="-360"/>
            <a:ext cx="10080000" cy="75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Marcador de título"/>
          <p:cNvSpPr txBox="1">
            <a:spLocks noGrp="1"/>
          </p:cNvSpPr>
          <p:nvPr>
            <p:ph type="title"/>
          </p:nvPr>
        </p:nvSpPr>
        <p:spPr>
          <a:xfrm>
            <a:off x="740879" y="69948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es-AR"/>
          </a:p>
        </p:txBody>
      </p:sp>
      <p:sp>
        <p:nvSpPr>
          <p:cNvPr id="4" name="3 Marcador de texto"/>
          <p:cNvSpPr txBox="1">
            <a:spLocks noGrp="1"/>
          </p:cNvSpPr>
          <p:nvPr>
            <p:ph type="body" idx="1"/>
          </p:nvPr>
        </p:nvSpPr>
        <p:spPr>
          <a:xfrm>
            <a:off x="822600" y="2137680"/>
            <a:ext cx="841824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s-AR" sz="2400" b="1" i="1" u="none" strike="noStrike">
          <a:ln>
            <a:noFill/>
          </a:ln>
          <a:solidFill>
            <a:srgbClr val="99284C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es-AR" sz="2400" b="0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/>
            </a:r>
            <a:br>
              <a:rPr lang="es-AR"/>
            </a:br>
            <a:r>
              <a:rPr lang="es-AR"/>
              <a:t>COLEGIO DE PSICÓLOGOS</a:t>
            </a:r>
            <a:br>
              <a:rPr lang="es-AR"/>
            </a:br>
            <a:endParaRPr lang="es-AR"/>
          </a:p>
        </p:txBody>
      </p:sp>
      <p:sp>
        <p:nvSpPr>
          <p:cNvPr id="3" name="2 Subtítulo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es-AR" sz="4800" b="1">
                <a:solidFill>
                  <a:srgbClr val="99284C"/>
                </a:solidFill>
              </a:rPr>
              <a:t>SALUD MENTAL</a:t>
            </a:r>
          </a:p>
          <a:p>
            <a:pPr marL="0" lvl="0" indent="0" algn="ctr">
              <a:buNone/>
            </a:pPr>
            <a:r>
              <a:rPr lang="es-AR" sz="4800" b="1">
                <a:solidFill>
                  <a:srgbClr val="99284C"/>
                </a:solidFill>
              </a:rPr>
              <a:t>CAPACIDAD</a:t>
            </a:r>
          </a:p>
          <a:p>
            <a:pPr marL="0" lvl="0" indent="0" algn="ctr">
              <a:buNone/>
            </a:pPr>
            <a:r>
              <a:rPr lang="es-AR" sz="4800" b="1">
                <a:solidFill>
                  <a:srgbClr val="99284C"/>
                </a:solidFill>
              </a:rPr>
              <a:t>CAPACIDAD JURIDICA</a:t>
            </a:r>
          </a:p>
          <a:p>
            <a:pPr marL="0" lvl="0" indent="0" algn="ctr">
              <a:buNone/>
            </a:pPr>
            <a:r>
              <a:rPr lang="es-AR" sz="4800" b="1">
                <a:solidFill>
                  <a:srgbClr val="99284C"/>
                </a:solidFill>
              </a:rPr>
              <a:t>DISCAPACIDAD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1509839" y="383400"/>
            <a:ext cx="8061840" cy="1156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s-AR"/>
              <a:t>GERARD QUINN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1509839" y="2014200"/>
            <a:ext cx="8061840" cy="46400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es-AR" sz="2400" b="1">
                <a:solidFill>
                  <a:srgbClr val="0000FF"/>
                </a:solidFill>
              </a:rPr>
              <a:t>“Nuestras elecciones son siempre una mezcla de las preferencias naturales con las racionales.  De hecho, nuestra racionalidad a menudo está formada por nuestras preferencias y no al revés...”</a:t>
            </a:r>
          </a:p>
          <a:p>
            <a:pPr lvl="0">
              <a:buNone/>
            </a:pPr>
            <a:endParaRPr lang="es-AR" sz="2400" b="1">
              <a:solidFill>
                <a:srgbClr val="0000FF"/>
              </a:solidFill>
            </a:endParaRPr>
          </a:p>
          <a:p>
            <a:pPr lvl="0">
              <a:buNone/>
            </a:pPr>
            <a:r>
              <a:rPr lang="es-AR" sz="2400" b="1">
                <a:solidFill>
                  <a:srgbClr val="0000FF"/>
                </a:solidFill>
              </a:rPr>
              <a:t>La mayoría de nosotros, la mayoría del tiempo, pensamos y actuamos irracionalmente.  A menudo, enmascaramos nuestro razonamiento con el “traje” de la “racionalidad”.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>REGLAS GENERALES (ART 31 CCyC)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s-AR"/>
              <a:t>La capacidad se presume.</a:t>
            </a:r>
          </a:p>
          <a:p>
            <a:pPr lvl="0"/>
            <a:r>
              <a:rPr lang="es-AR"/>
              <a:t>Las limitaciones son de carácter excepcional y se imponen siempre en beneficio de la persona</a:t>
            </a:r>
          </a:p>
          <a:p>
            <a:pPr lvl="0"/>
            <a:r>
              <a:rPr lang="es-AR"/>
              <a:t>Intervención estatal tiene carácter interdisciplinario</a:t>
            </a:r>
            <a:r>
              <a:rPr lang="es-AR">
                <a:effectLst>
                  <a:outerShdw dist="17961" dir="2700000">
                    <a:scrgbClr r="0" g="0" b="0"/>
                  </a:outerShdw>
                </a:effectLst>
              </a:rPr>
              <a:t>TANTO EN EL TRATAMIENTO </a:t>
            </a:r>
            <a:r>
              <a:rPr lang="es-AR"/>
              <a:t>como en el</a:t>
            </a:r>
            <a:r>
              <a:rPr lang="es-AR">
                <a:effectLst>
                  <a:outerShdw dist="17961" dir="2700000">
                    <a:scrgbClr r="0" g="0" b="0"/>
                  </a:outerShdw>
                </a:effectLst>
              </a:rPr>
              <a:t> PROCESO JUDICIAL.</a:t>
            </a:r>
          </a:p>
          <a:p>
            <a:pPr lvl="0"/>
            <a:r>
              <a:rPr lang="es-AR"/>
              <a:t>La persona tiene derecho a recibir información a través de medios y tecnologías adecuadas para su comprensión.</a:t>
            </a:r>
          </a:p>
          <a:p>
            <a:pPr lvl="0"/>
            <a:r>
              <a:rPr lang="es-AR"/>
              <a:t>La persona tiene derecho a participar del proceso judicial con asistencia letrada que debe ser proporcionada por el estado si carece de medios.</a:t>
            </a:r>
          </a:p>
          <a:p>
            <a:pPr lvl="0"/>
            <a:r>
              <a:rPr lang="es-AR"/>
              <a:t>Deben priorizarse las alternativas terapéuticas menos restrictivas de derechos y libertades.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752040" y="503999"/>
            <a:ext cx="8607960" cy="126216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>RESTRICCION A LA CAPACIDAD/INCAPACIDAD</a:t>
            </a:r>
            <a:br>
              <a:rPr lang="es-AR"/>
            </a:br>
            <a:r>
              <a:rPr lang="es-AR"/>
              <a:t>HABLAMOS CAPACIDAD JURIDICA!!!!!!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930600" y="1814040"/>
            <a:ext cx="8418240" cy="5883480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es-AR"/>
              <a:t>SIEMPRE REQUIERE DECLARACION JUDICIAL</a:t>
            </a:r>
          </a:p>
          <a:p>
            <a:pPr lvl="0" algn="just"/>
            <a:r>
              <a:rPr lang="es-AR"/>
              <a:t>PERSONA MAYOR DE 13 AÑOS</a:t>
            </a:r>
          </a:p>
          <a:p>
            <a:pPr lvl="0" algn="just"/>
            <a:r>
              <a:rPr lang="es-AR"/>
              <a:t>ADICCION O ALTERACION MENTAL PERMANENTE O PROLONGADA DE SUFICIENTE GRAVEDAD SIEMPRE QUE DEL EJERCICIO DE SU PLENA CAPACIDAD PUEDA RESULTAR DAÑO PARA SU PERSONA O SUS BIENES.</a:t>
            </a:r>
          </a:p>
          <a:p>
            <a:pPr lvl="0" algn="just"/>
            <a:r>
              <a:rPr lang="es-AR"/>
              <a:t>DESIGNAR APOYOS.-</a:t>
            </a:r>
          </a:p>
          <a:p>
            <a:pPr lvl="0" algn="just"/>
            <a:r>
              <a:rPr lang="es-AR"/>
              <a:t>AJUSTES RAZONABLES.</a:t>
            </a:r>
          </a:p>
          <a:p>
            <a:pPr lvl="0" algn="just"/>
            <a:r>
              <a:rPr lang="es-AR"/>
              <a:t>PROMOVER LA AUTONOMIA Y RESPETAR LAS PREFERENCIAS.</a:t>
            </a:r>
          </a:p>
          <a:p>
            <a:pPr lvl="0" algn="just"/>
            <a:r>
              <a:rPr lang="es-AR"/>
              <a:t>LA INCAPACIDAD ES EXCEPCIONAL: La persona esté absolutamente imposibilitada de interaccionar con su entorno y expresar su voluntad  por cualquier modo, medio o formato adecuado y el sistema de apoyos resulte ineficaz.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>DIRECTIVAS ANTICIPADAS (ART 60 CCyC)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s-AR"/>
              <a:t>PERSONA CAPAZ PUEDE ANTICIPAR DIRECTIVAS Y CONFERIR MANDATO RESPECTO DE SU SALUD Y </a:t>
            </a:r>
            <a:r>
              <a:rPr lang="es-AR">
                <a:solidFill>
                  <a:srgbClr val="FF6600"/>
                </a:solidFill>
              </a:rPr>
              <a:t>EN PREVISION DE SU PROPIA INCAPACIDAD.</a:t>
            </a:r>
          </a:p>
          <a:p>
            <a:pPr lvl="0"/>
            <a:endParaRPr lang="es-AR">
              <a:solidFill>
                <a:srgbClr val="FF6600"/>
              </a:solidFill>
            </a:endParaRPr>
          </a:p>
          <a:p>
            <a:pPr lvl="0"/>
            <a:r>
              <a:rPr lang="es-AR">
                <a:solidFill>
                  <a:srgbClr val="1C1C1C"/>
                </a:solidFill>
              </a:rPr>
              <a:t>DESIGNAR PERSONAS QUE PUEDEN PRESTAR CONSENTIMIENTO PARA  ACTOS MEDICOS.</a:t>
            </a:r>
          </a:p>
          <a:p>
            <a:pPr lvl="0"/>
            <a:endParaRPr lang="es-AR">
              <a:solidFill>
                <a:srgbClr val="1C1C1C"/>
              </a:solidFill>
            </a:endParaRPr>
          </a:p>
          <a:p>
            <a:pPr lvl="0"/>
            <a:r>
              <a:rPr lang="es-AR" b="1" u="sng">
                <a:solidFill>
                  <a:srgbClr val="1C1C1C"/>
                </a:solidFill>
              </a:rPr>
              <a:t>Y PARA EJERCER SU CURATELA</a:t>
            </a:r>
          </a:p>
          <a:p>
            <a:pPr lvl="0"/>
            <a:endParaRPr lang="es-AR" b="1" u="sng">
              <a:solidFill>
                <a:srgbClr val="1C1C1C"/>
              </a:solidFill>
            </a:endParaRPr>
          </a:p>
          <a:p>
            <a:pPr lvl="0"/>
            <a:r>
              <a:rPr lang="es-AR">
                <a:solidFill>
                  <a:srgbClr val="1C1C1C"/>
                </a:solidFill>
              </a:rPr>
              <a:t>REVOCABLE EN TODO MOMENTO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>INTERNACION  VOLUNTARIA O INVOLUNTARIA??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869759" y="2137680"/>
            <a:ext cx="8418240" cy="4762799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s-AR" sz="2800" u="sng"/>
              <a:t>CONDICIONES GENERALES PARA AMBAS</a:t>
            </a:r>
          </a:p>
          <a:p>
            <a:pPr lvl="0"/>
            <a:endParaRPr lang="es-AR"/>
          </a:p>
          <a:p>
            <a:pPr lvl="0"/>
            <a:r>
              <a:rPr lang="es-AR"/>
              <a:t>EN 48 HS: Evaluación, diagnóstico interdisciplinario e integral y motivos que la justifican.</a:t>
            </a:r>
          </a:p>
          <a:p>
            <a:pPr lvl="0"/>
            <a:endParaRPr lang="es-AR"/>
          </a:p>
          <a:p>
            <a:pPr lvl="0"/>
            <a:r>
              <a:rPr lang="es-AR"/>
              <a:t>Con firma de 2 profesionales  </a:t>
            </a:r>
          </a:p>
          <a:p>
            <a:pPr lvl="0"/>
            <a:endParaRPr lang="es-AR"/>
          </a:p>
          <a:p>
            <a:pPr lvl="0"/>
            <a:r>
              <a:rPr lang="es-AR"/>
              <a:t>Información de la datos indentidad y entorno familiar.</a:t>
            </a:r>
          </a:p>
          <a:p>
            <a:pPr lvl="0"/>
            <a:endParaRPr lang="es-AR"/>
          </a:p>
          <a:p>
            <a:pPr lvl="0"/>
            <a:r>
              <a:rPr lang="es-AR"/>
              <a:t>Consentimiento informado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>INTERNACION INVOLUNTARIA (ART 41 CcyC + 14 a 29 ley 26.657)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869759" y="2581200"/>
            <a:ext cx="8418240" cy="4762799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s-AR"/>
              <a:t>RECURSO TERAPEUTICO DE CARACTER RESTRICTIVO.</a:t>
            </a:r>
          </a:p>
          <a:p>
            <a:pPr lvl="0"/>
            <a:r>
              <a:rPr lang="es-AR"/>
              <a:t>MAYORES BENEFICIOS TERAPEUTICOS QUE EL RESTO DE LAS INTERVENCIONES REALIZABLES.</a:t>
            </a:r>
          </a:p>
          <a:p>
            <a:pPr lvl="0"/>
            <a:r>
              <a:rPr lang="es-AR"/>
              <a:t>SER LO MAS BREVE POSIBLE</a:t>
            </a:r>
          </a:p>
          <a:p>
            <a:pPr lvl="0"/>
            <a:r>
              <a:rPr lang="es-AR"/>
              <a:t>PROHIBE USARSE PARA RESOLVER PROBLEMAS SOCIALES</a:t>
            </a:r>
          </a:p>
          <a:p>
            <a:pPr lvl="0"/>
            <a:r>
              <a:rPr lang="es-AR"/>
              <a:t>COMUNICAR AL JUZGADO EN 10 HS y en 48 REMITIR INFORME..</a:t>
            </a:r>
          </a:p>
          <a:p>
            <a:pPr lvl="0"/>
            <a:r>
              <a:rPr lang="es-AR"/>
              <a:t>ASISTENCIA DE ABOGADO -ART 22-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>INVOLUNTARIA (art 21 ley 26.657)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s-AR"/>
              <a:t>Siempre la internación la dispone un equipo interdisciplinario.</a:t>
            </a:r>
          </a:p>
          <a:p>
            <a:pPr lvl="0"/>
            <a:r>
              <a:rPr lang="es-AR" b="1"/>
              <a:t>QUÉ HACE EL JUEZ???</a:t>
            </a:r>
          </a:p>
          <a:p>
            <a:pPr lvl="0"/>
            <a:r>
              <a:rPr lang="es-AR"/>
              <a:t>-</a:t>
            </a:r>
            <a:r>
              <a:rPr lang="es-AR">
                <a:solidFill>
                  <a:srgbClr val="0000CC"/>
                </a:solidFill>
              </a:rPr>
              <a:t>AUTORIZA</a:t>
            </a:r>
          </a:p>
          <a:p>
            <a:pPr lvl="0"/>
            <a:r>
              <a:rPr lang="es-AR">
                <a:solidFill>
                  <a:srgbClr val="0000CC"/>
                </a:solidFill>
              </a:rPr>
              <a:t>-PIDE MAS INFORMES</a:t>
            </a:r>
          </a:p>
          <a:p>
            <a:pPr lvl="0"/>
            <a:r>
              <a:rPr lang="es-AR">
                <a:solidFill>
                  <a:srgbClr val="0000CC"/>
                </a:solidFill>
              </a:rPr>
              <a:t>-DENIEGA LA AUTORIZACION</a:t>
            </a:r>
          </a:p>
          <a:p>
            <a:pPr lvl="0"/>
            <a:endParaRPr lang="es-AR">
              <a:solidFill>
                <a:srgbClr val="0000CC"/>
              </a:solidFill>
            </a:endParaRPr>
          </a:p>
          <a:p>
            <a:pPr lvl="0"/>
            <a:r>
              <a:rPr lang="es-AR" sz="2800" b="1">
                <a:solidFill>
                  <a:srgbClr val="0000CC"/>
                </a:solidFill>
              </a:rPr>
              <a:t>El juez sólo puede puede ordenar por sí mismo una internación involuntaria cuando, cumplidos los requisitos establecidos en el art 20, el servicio de salud responsable  de la cobertura se negase a realizarla.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>DERIVACIONES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s-AR"/>
              <a:t>ART. 30 LEY 26.657</a:t>
            </a:r>
          </a:p>
          <a:p>
            <a:pPr lvl="0"/>
            <a:endParaRPr lang="es-AR"/>
          </a:p>
          <a:p>
            <a:pPr lvl="0"/>
            <a:r>
              <a:rPr lang="es-AR"/>
              <a:t>sólo corresponden si se realizan en lugares donde la persona cuenta con mayor apoyo y contención social o familiar.</a:t>
            </a:r>
          </a:p>
          <a:p>
            <a:pPr lvl="0"/>
            <a:endParaRPr lang="es-AR"/>
          </a:p>
          <a:p>
            <a:pPr lvl="0"/>
            <a:r>
              <a:rPr lang="es-AR"/>
              <a:t>Traslado con acompañante del entorno familiar o afectivo</a:t>
            </a:r>
          </a:p>
          <a:p>
            <a:pPr lvl="0"/>
            <a:endParaRPr lang="es-AR"/>
          </a:p>
          <a:p>
            <a:pPr lvl="0"/>
            <a:r>
              <a:rPr lang="es-AR"/>
              <a:t>DEBER DE COMUNICAR AL ORGANO DE REVISION x parte de ambos servicios.</a:t>
            </a:r>
          </a:p>
          <a:p>
            <a:pPr lvl="0"/>
            <a:endParaRPr lang="es-A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864000" y="792000"/>
            <a:ext cx="8607960" cy="126216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es-AR"/>
              <a:t>TRASLADO DISPUESTO POR AUTORIDAD PUBLICA</a:t>
            </a:r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936000" y="2160000"/>
            <a:ext cx="8418240" cy="4762799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es-AR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s-AR" b="1" u="sng"/>
              <a:t>ART 42 CCYC- PRESUPUESTOS:</a:t>
            </a:r>
          </a:p>
          <a:p>
            <a:pPr lvl="0">
              <a:buNone/>
            </a:pPr>
            <a:endParaRPr lang="es-AR" b="1" u="sng"/>
          </a:p>
          <a:p>
            <a:pPr lvl="0"/>
            <a:r>
              <a:rPr lang="es-AR"/>
              <a:t>Autoridad pública</a:t>
            </a:r>
          </a:p>
          <a:p>
            <a:pPr lvl="0"/>
            <a:endParaRPr lang="es-AR"/>
          </a:p>
          <a:p>
            <a:pPr lvl="0"/>
            <a:r>
              <a:rPr lang="es-AR"/>
              <a:t>Situación que no admita dilaciones y riesgo cierto e inminente de daño para si o terceros.</a:t>
            </a:r>
          </a:p>
          <a:p>
            <a:pPr lvl="0"/>
            <a:endParaRPr lang="es-AR"/>
          </a:p>
          <a:p>
            <a:pPr lvl="0"/>
            <a:r>
              <a:rPr lang="es-AR"/>
              <a:t>EVALUACION</a:t>
            </a:r>
          </a:p>
          <a:p>
            <a:pPr lvl="0"/>
            <a:endParaRPr lang="es-AR" sz="3200" b="1">
              <a:solidFill>
                <a:srgbClr val="006B6B"/>
              </a:solidFill>
            </a:endParaRPr>
          </a:p>
          <a:p>
            <a:pPr lvl="0"/>
            <a:r>
              <a:rPr lang="es-AR" sz="3200" b="1">
                <a:solidFill>
                  <a:srgbClr val="006B6B"/>
                </a:solidFill>
              </a:rPr>
              <a:t>Las fuerzas  de seguridad y servicios de salud deben  prestar auxilio inmediato-</a:t>
            </a:r>
          </a:p>
          <a:p>
            <a:pPr lvl="0"/>
            <a:endParaRPr lang="es-AR" b="1">
              <a:solidFill>
                <a:srgbClr val="006B6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s-novel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558</Words>
  <Application>Microsoft Office PowerPoint</Application>
  <PresentationFormat>Presentación en pantalla (4:3)</PresentationFormat>
  <Paragraphs>75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Predeterminado</vt:lpstr>
      <vt:lpstr>prs-novelty</vt:lpstr>
      <vt:lpstr> COLEGIO DE PSICÓLOGOS </vt:lpstr>
      <vt:lpstr>REGLAS GENERALES (ART 31 CCyC)</vt:lpstr>
      <vt:lpstr>RESTRICCION A LA CAPACIDAD/INCAPACIDAD HABLAMOS CAPACIDAD JURIDICA!!!!!!</vt:lpstr>
      <vt:lpstr>DIRECTIVAS ANTICIPADAS (ART 60 CCyC)</vt:lpstr>
      <vt:lpstr>INTERNACION  VOLUNTARIA O INVOLUNTARIA??</vt:lpstr>
      <vt:lpstr>INTERNACION INVOLUNTARIA (ART 41 CcyC + 14 a 29 ley 26.657)</vt:lpstr>
      <vt:lpstr>INVOLUNTARIA (art 21 ley 26.657)</vt:lpstr>
      <vt:lpstr>DERIVACIONES</vt:lpstr>
      <vt:lpstr>TRASLADO DISPUESTO POR AUTORIDAD PUBLICA</vt:lpstr>
      <vt:lpstr>GERARD QUINN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COLEGIO DE PSICÓLOGOS </dc:title>
  <dc:creator>hp</dc:creator>
  <cp:lastModifiedBy>hp</cp:lastModifiedBy>
  <cp:revision>1</cp:revision>
  <dcterms:created xsi:type="dcterms:W3CDTF">2017-06-14T09:15:29Z</dcterms:created>
  <dcterms:modified xsi:type="dcterms:W3CDTF">2017-06-14T14:48:04Z</dcterms:modified>
</cp:coreProperties>
</file>